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embeddedFontLst>
    <p:embeddedFont>
      <p:font typeface="Nunito"/>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Nunito-regular.fntdata"/><Relationship Id="rId14" Type="http://schemas.openxmlformats.org/officeDocument/2006/relationships/slide" Target="slides/slide9.xml"/><Relationship Id="rId17" Type="http://schemas.openxmlformats.org/officeDocument/2006/relationships/font" Target="fonts/Nunito-italic.fntdata"/><Relationship Id="rId16" Type="http://schemas.openxmlformats.org/officeDocument/2006/relationships/font" Target="fonts/Nunito-bold.fntdata"/><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Nunito-bold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e84c923548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1e84c923548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1e84c923548_0_1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1" name="Google Shape;141;g1e84c923548_0_1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Highlight the many pieces of guidance that schools and colleges need to follow that all have links to safeguarding considerations.</a:t>
            </a:r>
            <a:endParaRPr/>
          </a:p>
        </p:txBody>
      </p:sp>
      <p:sp>
        <p:nvSpPr>
          <p:cNvPr id="142" name="Google Shape;142;g1e84c923548_0_13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1e84c923548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1e84c923548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1e84c923548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1e84c923548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1e84c923548_0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1e84c923548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1e84c923548_0_2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1e84c923548_0_2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e84c923548_0_2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4" name="Google Shape;184;g1e84c923548_0_2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How to find information about Early Help via the WCF website – the Family Hub</a:t>
            </a:r>
            <a:endParaRPr/>
          </a:p>
        </p:txBody>
      </p:sp>
      <p:sp>
        <p:nvSpPr>
          <p:cNvPr id="185" name="Google Shape;185;g1e84c923548_0_23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1e84c923548_0_3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1e84c923548_0_3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35" name="Google Shape;35;p2"/>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37"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 name="Google Shape;47;p3"/>
          <p:cNvSpPr txBox="1"/>
          <p:nvPr>
            <p:ph type="title"/>
          </p:nvPr>
        </p:nvSpPr>
        <p:spPr>
          <a:xfrm>
            <a:off x="1888684" y="1746100"/>
            <a:ext cx="5377500" cy="16461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p:txBody>
      </p:sp>
      <p:sp>
        <p:nvSpPr>
          <p:cNvPr id="48" name="Google Shape;48;p3"/>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49"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54" name="Google Shape;54;p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4"/>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1" name="Google Shape;61;p5"/>
          <p:cNvSpPr txBox="1"/>
          <p:nvPr>
            <p:ph idx="1" type="body"/>
          </p:nvPr>
        </p:nvSpPr>
        <p:spPr>
          <a:xfrm>
            <a:off x="819150"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2" name="Google Shape;62;p5"/>
          <p:cNvSpPr txBox="1"/>
          <p:nvPr>
            <p:ph idx="2" type="body"/>
          </p:nvPr>
        </p:nvSpPr>
        <p:spPr>
          <a:xfrm>
            <a:off x="4638675"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3" name="Google Shape;63;p5"/>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6"/>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txBox="1"/>
          <p:nvPr>
            <p:ph type="title"/>
          </p:nvPr>
        </p:nvSpPr>
        <p:spPr>
          <a:xfrm>
            <a:off x="819150" y="845600"/>
            <a:ext cx="3709200" cy="1383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75" name="Google Shape;75;p7"/>
          <p:cNvSpPr txBox="1"/>
          <p:nvPr>
            <p:ph idx="1" type="body"/>
          </p:nvPr>
        </p:nvSpPr>
        <p:spPr>
          <a:xfrm>
            <a:off x="830700" y="2319050"/>
            <a:ext cx="3709200" cy="2119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76" name="Google Shape;76;p7"/>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8"/>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8"/>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8"/>
          <p:cNvSpPr txBox="1"/>
          <p:nvPr>
            <p:ph type="title"/>
          </p:nvPr>
        </p:nvSpPr>
        <p:spPr>
          <a:xfrm>
            <a:off x="1393929" y="1301146"/>
            <a:ext cx="6366900" cy="25392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p:txBody>
      </p:sp>
      <p:sp>
        <p:nvSpPr>
          <p:cNvPr id="94" name="Google Shape;94;p8"/>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ph type="title"/>
          </p:nvPr>
        </p:nvSpPr>
        <p:spPr>
          <a:xfrm>
            <a:off x="819150" y="845600"/>
            <a:ext cx="6424200" cy="705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100" name="Google Shape;100;p9"/>
          <p:cNvSpPr txBox="1"/>
          <p:nvPr>
            <p:ph idx="1" type="subTitle"/>
          </p:nvPr>
        </p:nvSpPr>
        <p:spPr>
          <a:xfrm>
            <a:off x="819150" y="1550700"/>
            <a:ext cx="5859900" cy="3936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9"/>
          <p:cNvSpPr txBox="1"/>
          <p:nvPr>
            <p:ph idx="2" type="body"/>
          </p:nvPr>
        </p:nvSpPr>
        <p:spPr>
          <a:xfrm>
            <a:off x="819150" y="2467050"/>
            <a:ext cx="5859900" cy="209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02" name="Google Shape;102;p9"/>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0"/>
          <p:cNvSpPr txBox="1"/>
          <p:nvPr>
            <p:ph idx="1" type="body"/>
          </p:nvPr>
        </p:nvSpPr>
        <p:spPr>
          <a:xfrm>
            <a:off x="328025" y="4163500"/>
            <a:ext cx="7415100" cy="605100"/>
          </a:xfrm>
          <a:prstGeom prst="rect">
            <a:avLst/>
          </a:prstGeom>
        </p:spPr>
        <p:txBody>
          <a:bodyPr anchorCtr="0" anchor="b"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8" name="Google Shape;108;p10"/>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 name="Google Shape;119;p11"/>
          <p:cNvSpPr txBox="1"/>
          <p:nvPr>
            <p:ph hasCustomPrompt="1" type="title"/>
          </p:nvPr>
        </p:nvSpPr>
        <p:spPr>
          <a:xfrm>
            <a:off x="1385850" y="1383850"/>
            <a:ext cx="6372300" cy="13797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p:nvPr>
            <p:ph idx="1" type="body"/>
          </p:nvPr>
        </p:nvSpPr>
        <p:spPr>
          <a:xfrm>
            <a:off x="1385850" y="2863850"/>
            <a:ext cx="6372300" cy="6411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SzPts val="1300"/>
              <a:buChar char="●"/>
              <a:defRPr/>
            </a:lvl1pPr>
            <a:lvl2pPr indent="-298450" lvl="1" marL="914400" algn="ctr">
              <a:spcBef>
                <a:spcPts val="0"/>
              </a:spcBef>
              <a:spcAft>
                <a:spcPts val="0"/>
              </a:spcAft>
              <a:buSzPts val="1100"/>
              <a:buChar char="○"/>
              <a:defRPr/>
            </a:lvl2pPr>
            <a:lvl3pPr indent="-298450" lvl="2" marL="1371600" algn="ctr">
              <a:spcBef>
                <a:spcPts val="0"/>
              </a:spcBef>
              <a:spcAft>
                <a:spcPts val="0"/>
              </a:spcAft>
              <a:buSzPts val="1100"/>
              <a:buChar char="■"/>
              <a:defRPr/>
            </a:lvl3pPr>
            <a:lvl4pPr indent="-298450" lvl="3" marL="1828800" algn="ctr">
              <a:spcBef>
                <a:spcPts val="0"/>
              </a:spcBef>
              <a:spcAft>
                <a:spcPts val="0"/>
              </a:spcAft>
              <a:buSzPts val="1100"/>
              <a:buChar char="●"/>
              <a:defRPr/>
            </a:lvl4pPr>
            <a:lvl5pPr indent="-298450" lvl="4" marL="2286000" algn="ctr">
              <a:spcBef>
                <a:spcPts val="0"/>
              </a:spcBef>
              <a:spcAft>
                <a:spcPts val="0"/>
              </a:spcAft>
              <a:buSzPts val="1100"/>
              <a:buChar char="○"/>
              <a:defRPr/>
            </a:lvl5pPr>
            <a:lvl6pPr indent="-298450" lvl="5" marL="2743200" algn="ctr">
              <a:spcBef>
                <a:spcPts val="0"/>
              </a:spcBef>
              <a:spcAft>
                <a:spcPts val="0"/>
              </a:spcAft>
              <a:buSzPts val="1100"/>
              <a:buChar char="■"/>
              <a:defRPr/>
            </a:lvl6pPr>
            <a:lvl7pPr indent="-298450" lvl="6" marL="3200400" algn="ctr">
              <a:spcBef>
                <a:spcPts val="0"/>
              </a:spcBef>
              <a:spcAft>
                <a:spcPts val="0"/>
              </a:spcAft>
              <a:buSzPts val="1100"/>
              <a:buChar char="●"/>
              <a:defRPr/>
            </a:lvl7pPr>
            <a:lvl8pPr indent="-298450" lvl="7" marL="3657600" algn="ctr">
              <a:spcBef>
                <a:spcPts val="0"/>
              </a:spcBef>
              <a:spcAft>
                <a:spcPts val="0"/>
              </a:spcAft>
              <a:buSzPts val="1100"/>
              <a:buChar char="○"/>
              <a:defRPr/>
            </a:lvl8pPr>
            <a:lvl9pPr indent="-298450" lvl="8" marL="4114800" algn="ctr">
              <a:spcBef>
                <a:spcPts val="0"/>
              </a:spcBef>
              <a:spcAft>
                <a:spcPts val="0"/>
              </a:spcAft>
              <a:buSzPts val="1100"/>
              <a:buChar char="■"/>
              <a:defRPr/>
            </a:lvl9pPr>
          </a:lstStyle>
          <a:p/>
        </p:txBody>
      </p:sp>
      <p:sp>
        <p:nvSpPr>
          <p:cNvPr id="121" name="Google Shape;121;p11"/>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p:txBody>
      </p:sp>
      <p:sp>
        <p:nvSpPr>
          <p:cNvPr id="7" name="Google Shape;7;p1"/>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indent="-298450" lvl="1" marL="914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indent="-298450" lvl="2" marL="1371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indent="-298450" lvl="3" marL="1828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indent="-298450" lvl="4" marL="22860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indent="-298450" lvl="5" marL="27432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indent="-298450" lvl="6" marL="3200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indent="-298450" lvl="7" marL="3657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indent="-298450" lvl="8" marL="4114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16.png"/><Relationship Id="rId11" Type="http://schemas.openxmlformats.org/officeDocument/2006/relationships/image" Target="../media/image12.png"/><Relationship Id="rId10" Type="http://schemas.openxmlformats.org/officeDocument/2006/relationships/image" Target="../media/image8.png"/><Relationship Id="rId12" Type="http://schemas.openxmlformats.org/officeDocument/2006/relationships/image" Target="../media/image9.png"/><Relationship Id="rId9" Type="http://schemas.openxmlformats.org/officeDocument/2006/relationships/image" Target="../media/image18.png"/><Relationship Id="rId5" Type="http://schemas.openxmlformats.org/officeDocument/2006/relationships/image" Target="../media/image7.png"/><Relationship Id="rId6" Type="http://schemas.openxmlformats.org/officeDocument/2006/relationships/image" Target="../media/image19.png"/><Relationship Id="rId7" Type="http://schemas.openxmlformats.org/officeDocument/2006/relationships/image" Target="../media/image15.png"/><Relationship Id="rId8"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3"/>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b="1" lang="en-GB" u="sng"/>
              <a:t>‘How we keep children safe!’</a:t>
            </a:r>
            <a:endParaRPr b="1" u="sng"/>
          </a:p>
        </p:txBody>
      </p:sp>
      <p:sp>
        <p:nvSpPr>
          <p:cNvPr id="129" name="Google Shape;129;p13"/>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Head’s Drop In - 3rd October 2023</a:t>
            </a:r>
            <a:endParaRPr/>
          </a:p>
        </p:txBody>
      </p:sp>
      <p:pic>
        <p:nvPicPr>
          <p:cNvPr id="130" name="Google Shape;130;p13"/>
          <p:cNvPicPr preferRelativeResize="0"/>
          <p:nvPr/>
        </p:nvPicPr>
        <p:blipFill>
          <a:blip r:embed="rId3">
            <a:alphaModFix/>
          </a:blip>
          <a:stretch>
            <a:fillRect/>
          </a:stretch>
        </p:blipFill>
        <p:spPr>
          <a:xfrm>
            <a:off x="3091575" y="374725"/>
            <a:ext cx="1238930" cy="1448100"/>
          </a:xfrm>
          <a:prstGeom prst="rect">
            <a:avLst/>
          </a:prstGeom>
          <a:noFill/>
          <a:ln>
            <a:noFill/>
          </a:ln>
        </p:spPr>
      </p:pic>
      <p:pic>
        <p:nvPicPr>
          <p:cNvPr id="131" name="Google Shape;131;p13"/>
          <p:cNvPicPr preferRelativeResize="0"/>
          <p:nvPr/>
        </p:nvPicPr>
        <p:blipFill>
          <a:blip r:embed="rId4">
            <a:alphaModFix/>
          </a:blip>
          <a:stretch>
            <a:fillRect/>
          </a:stretch>
        </p:blipFill>
        <p:spPr>
          <a:xfrm>
            <a:off x="4861725" y="374715"/>
            <a:ext cx="1349375" cy="12228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37" name="Google Shape;137;p14"/>
          <p:cNvSpPr txBox="1"/>
          <p:nvPr>
            <p:ph idx="1" type="body"/>
          </p:nvPr>
        </p:nvSpPr>
        <p:spPr>
          <a:xfrm>
            <a:off x="819150" y="1539825"/>
            <a:ext cx="7505700" cy="3080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GB" sz="1700" u="sng"/>
              <a:t>Aim of this meeting</a:t>
            </a:r>
            <a:r>
              <a:rPr lang="en-GB" sz="1700"/>
              <a:t>: </a:t>
            </a:r>
            <a:endParaRPr sz="1700"/>
          </a:p>
          <a:p>
            <a:pPr indent="0" lvl="0" marL="0" rtl="0" algn="l">
              <a:spcBef>
                <a:spcPts val="1200"/>
              </a:spcBef>
              <a:spcAft>
                <a:spcPts val="0"/>
              </a:spcAft>
              <a:buNone/>
            </a:pPr>
            <a:r>
              <a:rPr lang="en-GB" sz="1700"/>
              <a:t>To be able to explain to you all the measures, processes and actions that we take in school to ensure all children are safe. </a:t>
            </a:r>
            <a:endParaRPr sz="1700"/>
          </a:p>
          <a:p>
            <a:pPr indent="0" lvl="0" marL="0" rtl="0" algn="just">
              <a:lnSpc>
                <a:spcPct val="106666"/>
              </a:lnSpc>
              <a:spcBef>
                <a:spcPts val="1200"/>
              </a:spcBef>
              <a:spcAft>
                <a:spcPts val="0"/>
              </a:spcAft>
              <a:buNone/>
            </a:pPr>
            <a:r>
              <a:rPr lang="en-GB" sz="1550">
                <a:solidFill>
                  <a:srgbClr val="000000"/>
                </a:solidFill>
              </a:rPr>
              <a:t>At Broadwas CE Primary School we recognise our moral and statutory responsibility to safeguard and promote the welfare of all pupils. We endeavour to provide a safe and welcoming environment where children are respected and valued. We are alert to the signs of abuse and neglect and follow our procedures to ensure that children receive effective support, protection and justice. Child protection forms part of the school’s safeguarding responsibilities.</a:t>
            </a:r>
            <a:endParaRPr sz="1550">
              <a:solidFill>
                <a:srgbClr val="000000"/>
              </a:solidFill>
            </a:endParaRPr>
          </a:p>
          <a:p>
            <a:pPr indent="0" lvl="0" marL="0" rtl="0" algn="l">
              <a:lnSpc>
                <a:spcPct val="100000"/>
              </a:lnSpc>
              <a:spcBef>
                <a:spcPts val="1000"/>
              </a:spcBef>
              <a:spcAft>
                <a:spcPts val="0"/>
              </a:spcAft>
              <a:buNone/>
            </a:pPr>
            <a:r>
              <a:rPr b="1" lang="en-GB" sz="1550" u="sng">
                <a:solidFill>
                  <a:srgbClr val="000000"/>
                </a:solidFill>
              </a:rPr>
              <a:t>All</a:t>
            </a:r>
            <a:r>
              <a:rPr lang="en-GB" sz="1550">
                <a:solidFill>
                  <a:srgbClr val="000000"/>
                </a:solidFill>
              </a:rPr>
              <a:t> staff have responsibility to provide a safe environment in which children can learn. </a:t>
            </a:r>
            <a:endParaRPr sz="1550">
              <a:solidFill>
                <a:srgbClr val="000000"/>
              </a:solidFill>
            </a:endParaRPr>
          </a:p>
        </p:txBody>
      </p:sp>
      <p:pic>
        <p:nvPicPr>
          <p:cNvPr id="138" name="Google Shape;138;p14"/>
          <p:cNvPicPr preferRelativeResize="0"/>
          <p:nvPr/>
        </p:nvPicPr>
        <p:blipFill>
          <a:blip r:embed="rId3">
            <a:alphaModFix/>
          </a:blip>
          <a:stretch>
            <a:fillRect/>
          </a:stretch>
        </p:blipFill>
        <p:spPr>
          <a:xfrm>
            <a:off x="7810500" y="503100"/>
            <a:ext cx="514350" cy="60118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p15"/>
          <p:cNvPicPr preferRelativeResize="0"/>
          <p:nvPr/>
        </p:nvPicPr>
        <p:blipFill rotWithShape="1">
          <a:blip r:embed="rId3">
            <a:alphaModFix/>
          </a:blip>
          <a:srcRect b="0" l="0" r="0" t="0"/>
          <a:stretch/>
        </p:blipFill>
        <p:spPr>
          <a:xfrm>
            <a:off x="3890148" y="714182"/>
            <a:ext cx="1425845" cy="1149350"/>
          </a:xfrm>
          <a:prstGeom prst="rect">
            <a:avLst/>
          </a:prstGeom>
          <a:noFill/>
          <a:ln cap="flat" cmpd="sng" w="19050">
            <a:solidFill>
              <a:schemeClr val="dk1"/>
            </a:solidFill>
            <a:prstDash val="solid"/>
            <a:round/>
            <a:headEnd len="sm" w="sm" type="none"/>
            <a:tailEnd len="sm" w="sm" type="none"/>
          </a:ln>
        </p:spPr>
      </p:pic>
      <p:pic>
        <p:nvPicPr>
          <p:cNvPr id="145" name="Google Shape;145;p15"/>
          <p:cNvPicPr preferRelativeResize="0"/>
          <p:nvPr/>
        </p:nvPicPr>
        <p:blipFill rotWithShape="1">
          <a:blip r:embed="rId4">
            <a:alphaModFix/>
          </a:blip>
          <a:srcRect b="0" l="0" r="0" t="0"/>
          <a:stretch/>
        </p:blipFill>
        <p:spPr>
          <a:xfrm>
            <a:off x="5344046" y="2658730"/>
            <a:ext cx="1676651" cy="2399111"/>
          </a:xfrm>
          <a:prstGeom prst="rect">
            <a:avLst/>
          </a:prstGeom>
          <a:noFill/>
          <a:ln cap="flat" cmpd="sng" w="19050">
            <a:solidFill>
              <a:schemeClr val="dk1"/>
            </a:solidFill>
            <a:prstDash val="solid"/>
            <a:round/>
            <a:headEnd len="sm" w="sm" type="none"/>
            <a:tailEnd len="sm" w="sm" type="none"/>
          </a:ln>
        </p:spPr>
      </p:pic>
      <p:pic>
        <p:nvPicPr>
          <p:cNvPr id="146" name="Google Shape;146;p15"/>
          <p:cNvPicPr preferRelativeResize="0"/>
          <p:nvPr/>
        </p:nvPicPr>
        <p:blipFill rotWithShape="1">
          <a:blip r:embed="rId5">
            <a:alphaModFix/>
          </a:blip>
          <a:srcRect b="1127" l="0" r="0" t="0"/>
          <a:stretch/>
        </p:blipFill>
        <p:spPr>
          <a:xfrm>
            <a:off x="7247174" y="2644085"/>
            <a:ext cx="1702326" cy="2399112"/>
          </a:xfrm>
          <a:prstGeom prst="rect">
            <a:avLst/>
          </a:prstGeom>
          <a:noFill/>
          <a:ln cap="flat" cmpd="sng" w="19050">
            <a:solidFill>
              <a:schemeClr val="dk1"/>
            </a:solidFill>
            <a:prstDash val="solid"/>
            <a:round/>
            <a:headEnd len="sm" w="sm" type="none"/>
            <a:tailEnd len="sm" w="sm" type="none"/>
          </a:ln>
        </p:spPr>
      </p:pic>
      <p:pic>
        <p:nvPicPr>
          <p:cNvPr id="147" name="Google Shape;147;p15"/>
          <p:cNvPicPr preferRelativeResize="0"/>
          <p:nvPr/>
        </p:nvPicPr>
        <p:blipFill rotWithShape="1">
          <a:blip r:embed="rId6">
            <a:alphaModFix/>
          </a:blip>
          <a:srcRect b="0" l="0" r="0" t="0"/>
          <a:stretch/>
        </p:blipFill>
        <p:spPr>
          <a:xfrm>
            <a:off x="2066321" y="98331"/>
            <a:ext cx="1702326" cy="2447461"/>
          </a:xfrm>
          <a:prstGeom prst="rect">
            <a:avLst/>
          </a:prstGeom>
          <a:noFill/>
          <a:ln cap="flat" cmpd="sng" w="19050">
            <a:solidFill>
              <a:schemeClr val="dk1"/>
            </a:solidFill>
            <a:prstDash val="solid"/>
            <a:round/>
            <a:headEnd len="sm" w="sm" type="none"/>
            <a:tailEnd len="sm" w="sm" type="none"/>
          </a:ln>
        </p:spPr>
      </p:pic>
      <p:pic>
        <p:nvPicPr>
          <p:cNvPr id="148" name="Google Shape;148;p15"/>
          <p:cNvPicPr preferRelativeResize="0"/>
          <p:nvPr/>
        </p:nvPicPr>
        <p:blipFill rotWithShape="1">
          <a:blip r:embed="rId7">
            <a:alphaModFix/>
          </a:blip>
          <a:srcRect b="0" l="0" r="0" t="0"/>
          <a:stretch/>
        </p:blipFill>
        <p:spPr>
          <a:xfrm>
            <a:off x="107803" y="111308"/>
            <a:ext cx="1803685" cy="2434484"/>
          </a:xfrm>
          <a:prstGeom prst="rect">
            <a:avLst/>
          </a:prstGeom>
          <a:noFill/>
          <a:ln cap="flat" cmpd="sng" w="19050">
            <a:solidFill>
              <a:schemeClr val="dk1"/>
            </a:solidFill>
            <a:prstDash val="solid"/>
            <a:round/>
            <a:headEnd len="sm" w="sm" type="none"/>
            <a:tailEnd len="sm" w="sm" type="none"/>
          </a:ln>
        </p:spPr>
      </p:pic>
      <p:pic>
        <p:nvPicPr>
          <p:cNvPr id="149" name="Google Shape;149;p15"/>
          <p:cNvPicPr preferRelativeResize="0"/>
          <p:nvPr/>
        </p:nvPicPr>
        <p:blipFill rotWithShape="1">
          <a:blip r:embed="rId8">
            <a:alphaModFix/>
          </a:blip>
          <a:srcRect b="2618" l="2078" r="3017" t="2180"/>
          <a:stretch/>
        </p:blipFill>
        <p:spPr>
          <a:xfrm>
            <a:off x="91049" y="2622994"/>
            <a:ext cx="1702020" cy="2386980"/>
          </a:xfrm>
          <a:prstGeom prst="rect">
            <a:avLst/>
          </a:prstGeom>
          <a:noFill/>
          <a:ln cap="flat" cmpd="sng" w="19050">
            <a:solidFill>
              <a:schemeClr val="dk1"/>
            </a:solidFill>
            <a:prstDash val="solid"/>
            <a:round/>
            <a:headEnd len="sm" w="sm" type="none"/>
            <a:tailEnd len="sm" w="sm" type="none"/>
          </a:ln>
        </p:spPr>
      </p:pic>
      <p:pic>
        <p:nvPicPr>
          <p:cNvPr id="150" name="Google Shape;150;p15"/>
          <p:cNvPicPr preferRelativeResize="0"/>
          <p:nvPr/>
        </p:nvPicPr>
        <p:blipFill rotWithShape="1">
          <a:blip r:embed="rId9">
            <a:alphaModFix/>
          </a:blip>
          <a:srcRect b="0" l="0" r="0" t="0"/>
          <a:stretch/>
        </p:blipFill>
        <p:spPr>
          <a:xfrm>
            <a:off x="7247174" y="85660"/>
            <a:ext cx="1702325" cy="2434721"/>
          </a:xfrm>
          <a:prstGeom prst="rect">
            <a:avLst/>
          </a:prstGeom>
          <a:noFill/>
          <a:ln cap="flat" cmpd="sng" w="19050">
            <a:solidFill>
              <a:schemeClr val="dk1"/>
            </a:solidFill>
            <a:prstDash val="solid"/>
            <a:round/>
            <a:headEnd len="sm" w="sm" type="none"/>
            <a:tailEnd len="sm" w="sm" type="none"/>
          </a:ln>
        </p:spPr>
      </p:pic>
      <p:pic>
        <p:nvPicPr>
          <p:cNvPr id="151" name="Google Shape;151;p15"/>
          <p:cNvPicPr preferRelativeResize="0"/>
          <p:nvPr/>
        </p:nvPicPr>
        <p:blipFill rotWithShape="1">
          <a:blip r:embed="rId10">
            <a:alphaModFix/>
          </a:blip>
          <a:srcRect b="0" l="0" r="0" t="0"/>
          <a:stretch/>
        </p:blipFill>
        <p:spPr>
          <a:xfrm>
            <a:off x="1929457" y="3364672"/>
            <a:ext cx="1976052" cy="1624152"/>
          </a:xfrm>
          <a:prstGeom prst="rect">
            <a:avLst/>
          </a:prstGeom>
          <a:noFill/>
          <a:ln cap="flat" cmpd="sng" w="19050">
            <a:solidFill>
              <a:schemeClr val="dk1"/>
            </a:solidFill>
            <a:prstDash val="solid"/>
            <a:round/>
            <a:headEnd len="sm" w="sm" type="none"/>
            <a:tailEnd len="sm" w="sm" type="none"/>
          </a:ln>
        </p:spPr>
      </p:pic>
      <p:pic>
        <p:nvPicPr>
          <p:cNvPr id="152" name="Google Shape;152;p15"/>
          <p:cNvPicPr preferRelativeResize="0"/>
          <p:nvPr/>
        </p:nvPicPr>
        <p:blipFill rotWithShape="1">
          <a:blip r:embed="rId11">
            <a:alphaModFix/>
          </a:blip>
          <a:srcRect b="0" l="0" r="0" t="0"/>
          <a:stretch/>
        </p:blipFill>
        <p:spPr>
          <a:xfrm>
            <a:off x="5437495" y="85660"/>
            <a:ext cx="1702325" cy="2406393"/>
          </a:xfrm>
          <a:prstGeom prst="rect">
            <a:avLst/>
          </a:prstGeom>
          <a:noFill/>
          <a:ln cap="flat" cmpd="sng" w="19050">
            <a:solidFill>
              <a:schemeClr val="dk1"/>
            </a:solidFill>
            <a:prstDash val="solid"/>
            <a:round/>
            <a:headEnd len="sm" w="sm" type="none"/>
            <a:tailEnd len="sm" w="sm" type="none"/>
          </a:ln>
        </p:spPr>
      </p:pic>
      <p:pic>
        <p:nvPicPr>
          <p:cNvPr id="153" name="Google Shape;153;p15"/>
          <p:cNvPicPr preferRelativeResize="0"/>
          <p:nvPr/>
        </p:nvPicPr>
        <p:blipFill rotWithShape="1">
          <a:blip r:embed="rId12">
            <a:alphaModFix/>
          </a:blip>
          <a:srcRect b="0" l="2248" r="0" t="0"/>
          <a:stretch/>
        </p:blipFill>
        <p:spPr>
          <a:xfrm>
            <a:off x="2959286" y="2891318"/>
            <a:ext cx="2271522" cy="1099108"/>
          </a:xfrm>
          <a:prstGeom prst="rect">
            <a:avLst/>
          </a:prstGeom>
          <a:noFill/>
          <a:ln cap="flat" cmpd="sng" w="19050">
            <a:solidFill>
              <a:schemeClr val="dk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59" name="Google Shape;159;p16"/>
          <p:cNvSpPr txBox="1"/>
          <p:nvPr>
            <p:ph idx="1" type="body"/>
          </p:nvPr>
        </p:nvSpPr>
        <p:spPr>
          <a:xfrm>
            <a:off x="819150" y="1539825"/>
            <a:ext cx="7505700" cy="3080400"/>
          </a:xfrm>
          <a:prstGeom prst="rect">
            <a:avLst/>
          </a:prstGeom>
        </p:spPr>
        <p:txBody>
          <a:bodyPr anchorCtr="0" anchor="t" bIns="91425" lIns="91425" spcFirstLastPara="1" rIns="91425" wrap="square" tIns="91425">
            <a:normAutofit fontScale="92500" lnSpcReduction="20000"/>
          </a:bodyPr>
          <a:lstStyle/>
          <a:p>
            <a:pPr indent="0" lvl="0" marL="0" rtl="0" algn="just">
              <a:lnSpc>
                <a:spcPct val="106666"/>
              </a:lnSpc>
              <a:spcBef>
                <a:spcPts val="0"/>
              </a:spcBef>
              <a:spcAft>
                <a:spcPts val="0"/>
              </a:spcAft>
              <a:buNone/>
            </a:pPr>
            <a:r>
              <a:rPr lang="en-GB" sz="1700"/>
              <a:t>How do each member of staff </a:t>
            </a:r>
            <a:r>
              <a:rPr lang="en-GB" sz="1700"/>
              <a:t>keep</a:t>
            </a:r>
            <a:r>
              <a:rPr lang="en-GB" sz="1700"/>
              <a:t> the children safe in school: </a:t>
            </a:r>
            <a:endParaRPr sz="1700"/>
          </a:p>
          <a:p>
            <a:pPr indent="-328453" lvl="0" marL="457200" rtl="0" algn="just">
              <a:lnSpc>
                <a:spcPct val="106666"/>
              </a:lnSpc>
              <a:spcBef>
                <a:spcPts val="800"/>
              </a:spcBef>
              <a:spcAft>
                <a:spcPts val="0"/>
              </a:spcAft>
              <a:buSzPct val="100000"/>
              <a:buChar char="-"/>
            </a:pPr>
            <a:r>
              <a:rPr b="1" lang="en-GB" sz="1700" u="sng"/>
              <a:t>A listening school</a:t>
            </a:r>
            <a:r>
              <a:rPr lang="en-GB" sz="1700"/>
              <a:t> = we deal with all issues raised by children and parents.</a:t>
            </a:r>
            <a:endParaRPr sz="1700"/>
          </a:p>
          <a:p>
            <a:pPr indent="-328453" lvl="0" marL="457200" rtl="0" algn="just">
              <a:lnSpc>
                <a:spcPct val="106666"/>
              </a:lnSpc>
              <a:spcBef>
                <a:spcPts val="0"/>
              </a:spcBef>
              <a:spcAft>
                <a:spcPts val="0"/>
              </a:spcAft>
              <a:buSzPct val="100000"/>
              <a:buChar char="-"/>
            </a:pPr>
            <a:r>
              <a:rPr b="1" lang="en-GB" sz="1700" u="sng"/>
              <a:t>Curriculum</a:t>
            </a:r>
            <a:r>
              <a:rPr b="1" lang="en-GB" sz="1700"/>
              <a:t> </a:t>
            </a:r>
            <a:r>
              <a:rPr lang="en-GB" sz="1700"/>
              <a:t>= teaching children through the curriculum via the PSHE curriculum based on SCARF curriculum.</a:t>
            </a:r>
            <a:endParaRPr sz="1700"/>
          </a:p>
          <a:p>
            <a:pPr indent="-328453" lvl="0" marL="457200" rtl="0" algn="just">
              <a:lnSpc>
                <a:spcPct val="106666"/>
              </a:lnSpc>
              <a:spcBef>
                <a:spcPts val="0"/>
              </a:spcBef>
              <a:spcAft>
                <a:spcPts val="0"/>
              </a:spcAft>
              <a:buSzPct val="100000"/>
              <a:buChar char="-"/>
            </a:pPr>
            <a:r>
              <a:rPr b="1" lang="en-GB" sz="1700" u="sng"/>
              <a:t>Behaviour </a:t>
            </a:r>
            <a:r>
              <a:rPr lang="en-GB" sz="1700"/>
              <a:t>= </a:t>
            </a:r>
            <a:r>
              <a:rPr lang="en-GB" sz="1700"/>
              <a:t>continuously</a:t>
            </a:r>
            <a:r>
              <a:rPr lang="en-GB" sz="1700"/>
              <a:t> observing and monitoring behaviour.</a:t>
            </a:r>
            <a:endParaRPr sz="1700"/>
          </a:p>
          <a:p>
            <a:pPr indent="-328453" lvl="0" marL="457200" rtl="0" algn="just">
              <a:lnSpc>
                <a:spcPct val="106666"/>
              </a:lnSpc>
              <a:spcBef>
                <a:spcPts val="0"/>
              </a:spcBef>
              <a:spcAft>
                <a:spcPts val="0"/>
              </a:spcAft>
              <a:buSzPct val="100000"/>
              <a:buChar char="-"/>
            </a:pPr>
            <a:r>
              <a:rPr b="1" lang="en-GB" sz="1700" u="sng"/>
              <a:t>Attendance monitoring</a:t>
            </a:r>
            <a:r>
              <a:rPr lang="en-GB" sz="1700"/>
              <a:t> = ensuring we know where children are if absent and supporting children return to school.</a:t>
            </a:r>
            <a:endParaRPr sz="1700"/>
          </a:p>
          <a:p>
            <a:pPr indent="-328453" lvl="0" marL="457200" rtl="0" algn="just">
              <a:lnSpc>
                <a:spcPct val="106666"/>
              </a:lnSpc>
              <a:spcBef>
                <a:spcPts val="0"/>
              </a:spcBef>
              <a:spcAft>
                <a:spcPts val="0"/>
              </a:spcAft>
              <a:buSzPct val="100000"/>
              <a:buChar char="-"/>
            </a:pPr>
            <a:r>
              <a:rPr b="1" lang="en-GB" sz="1700" u="sng"/>
              <a:t>Governors </a:t>
            </a:r>
            <a:r>
              <a:rPr lang="en-GB" sz="1700"/>
              <a:t>= full reports to Governors during FGB meetings whilst </a:t>
            </a:r>
            <a:r>
              <a:rPr lang="en-GB" sz="1700"/>
              <a:t>maintaining</a:t>
            </a:r>
            <a:r>
              <a:rPr lang="en-GB" sz="1700"/>
              <a:t> confidentiality.</a:t>
            </a:r>
            <a:endParaRPr sz="1700"/>
          </a:p>
          <a:p>
            <a:pPr indent="-328453" lvl="0" marL="457200" rtl="0" algn="just">
              <a:lnSpc>
                <a:spcPct val="106666"/>
              </a:lnSpc>
              <a:spcBef>
                <a:spcPts val="0"/>
              </a:spcBef>
              <a:spcAft>
                <a:spcPts val="0"/>
              </a:spcAft>
              <a:buSzPct val="100000"/>
              <a:buChar char="-"/>
            </a:pPr>
            <a:r>
              <a:rPr b="1" lang="en-GB" sz="1700" u="sng"/>
              <a:t>SEND and Inclusion</a:t>
            </a:r>
            <a:r>
              <a:rPr lang="en-GB" sz="1700"/>
              <a:t> = supporting </a:t>
            </a:r>
            <a:r>
              <a:rPr lang="en-GB" sz="1700"/>
              <a:t>children</a:t>
            </a:r>
            <a:r>
              <a:rPr lang="en-GB" sz="1700"/>
              <a:t> with SEND in school. We are an </a:t>
            </a:r>
            <a:r>
              <a:rPr lang="en-GB" sz="1700"/>
              <a:t>inclusive</a:t>
            </a:r>
            <a:r>
              <a:rPr lang="en-GB" sz="1700"/>
              <a:t> school and support all to flourish and thrive! </a:t>
            </a:r>
            <a:endParaRPr sz="1700"/>
          </a:p>
          <a:p>
            <a:pPr indent="-328453" lvl="0" marL="457200" rtl="0" algn="just">
              <a:lnSpc>
                <a:spcPct val="106666"/>
              </a:lnSpc>
              <a:spcBef>
                <a:spcPts val="0"/>
              </a:spcBef>
              <a:spcAft>
                <a:spcPts val="0"/>
              </a:spcAft>
              <a:buSzPct val="100000"/>
              <a:buChar char="-"/>
            </a:pPr>
            <a:r>
              <a:rPr b="1" lang="en-GB" sz="1700" u="sng"/>
              <a:t>Mental Health and Wellbeing</a:t>
            </a:r>
            <a:r>
              <a:rPr lang="en-GB" sz="1700"/>
              <a:t> = teaching and support via the curriculum and staff within school.</a:t>
            </a:r>
            <a:endParaRPr sz="1700"/>
          </a:p>
        </p:txBody>
      </p:sp>
      <p:pic>
        <p:nvPicPr>
          <p:cNvPr id="160" name="Google Shape;160;p16"/>
          <p:cNvPicPr preferRelativeResize="0"/>
          <p:nvPr/>
        </p:nvPicPr>
        <p:blipFill>
          <a:blip r:embed="rId3">
            <a:alphaModFix/>
          </a:blip>
          <a:stretch>
            <a:fillRect/>
          </a:stretch>
        </p:blipFill>
        <p:spPr>
          <a:xfrm>
            <a:off x="7926150" y="479100"/>
            <a:ext cx="514350" cy="60118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7"/>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66" name="Google Shape;166;p17"/>
          <p:cNvSpPr txBox="1"/>
          <p:nvPr>
            <p:ph idx="1" type="body"/>
          </p:nvPr>
        </p:nvSpPr>
        <p:spPr>
          <a:xfrm>
            <a:off x="819150" y="1539825"/>
            <a:ext cx="7505700" cy="3080400"/>
          </a:xfrm>
          <a:prstGeom prst="rect">
            <a:avLst/>
          </a:prstGeom>
        </p:spPr>
        <p:txBody>
          <a:bodyPr anchorCtr="0" anchor="t" bIns="91425" lIns="91425" spcFirstLastPara="1" rIns="91425" wrap="square" tIns="91425">
            <a:normAutofit lnSpcReduction="10000"/>
          </a:bodyPr>
          <a:lstStyle/>
          <a:p>
            <a:pPr indent="0" lvl="0" marL="0" rtl="0" algn="just">
              <a:lnSpc>
                <a:spcPct val="106666"/>
              </a:lnSpc>
              <a:spcBef>
                <a:spcPts val="0"/>
              </a:spcBef>
              <a:spcAft>
                <a:spcPts val="0"/>
              </a:spcAft>
              <a:buNone/>
            </a:pPr>
            <a:r>
              <a:rPr lang="en-GB" sz="1700"/>
              <a:t>How do each member of staff keep the children safe in school: </a:t>
            </a:r>
            <a:endParaRPr sz="1700"/>
          </a:p>
          <a:p>
            <a:pPr indent="-336550" lvl="0" marL="457200" rtl="0" algn="just">
              <a:lnSpc>
                <a:spcPct val="106666"/>
              </a:lnSpc>
              <a:spcBef>
                <a:spcPts val="800"/>
              </a:spcBef>
              <a:spcAft>
                <a:spcPts val="0"/>
              </a:spcAft>
              <a:buSzPts val="1700"/>
              <a:buChar char="-"/>
            </a:pPr>
            <a:r>
              <a:rPr b="1" lang="en-GB" sz="1700" u="sng"/>
              <a:t>Child Protection</a:t>
            </a:r>
            <a:r>
              <a:rPr lang="en-GB" sz="1700"/>
              <a:t> = protecting all children in school who may have suffered or be likely to have suffered harm. </a:t>
            </a:r>
            <a:endParaRPr sz="1700"/>
          </a:p>
          <a:p>
            <a:pPr indent="-336550" lvl="0" marL="457200" rtl="0" algn="just">
              <a:lnSpc>
                <a:spcPct val="106666"/>
              </a:lnSpc>
              <a:spcBef>
                <a:spcPts val="0"/>
              </a:spcBef>
              <a:spcAft>
                <a:spcPts val="0"/>
              </a:spcAft>
              <a:buSzPts val="1700"/>
              <a:buChar char="-"/>
            </a:pPr>
            <a:r>
              <a:rPr b="1" lang="en-GB" sz="1700" u="sng"/>
              <a:t>Online Safety</a:t>
            </a:r>
            <a:r>
              <a:rPr lang="en-GB" sz="1700"/>
              <a:t> = </a:t>
            </a:r>
            <a:r>
              <a:rPr lang="en-GB" sz="1700"/>
              <a:t>teaching and support via the curriculum and staff within school. Online filtering system in school and focus on understanding CONTENT, CONTACT, CONDUCT and COMMERCE.</a:t>
            </a:r>
            <a:endParaRPr sz="1700"/>
          </a:p>
          <a:p>
            <a:pPr indent="-336550" lvl="0" marL="457200" rtl="0" algn="just">
              <a:lnSpc>
                <a:spcPct val="106666"/>
              </a:lnSpc>
              <a:spcBef>
                <a:spcPts val="0"/>
              </a:spcBef>
              <a:spcAft>
                <a:spcPts val="0"/>
              </a:spcAft>
              <a:buSzPts val="1700"/>
              <a:buChar char="-"/>
            </a:pPr>
            <a:r>
              <a:rPr b="1" lang="en-GB" sz="1700" u="sng"/>
              <a:t>Health and Safety</a:t>
            </a:r>
            <a:r>
              <a:rPr lang="en-GB" sz="1700"/>
              <a:t> = monitoring the safety of the school both inside and outside of the building.</a:t>
            </a:r>
            <a:endParaRPr sz="1700"/>
          </a:p>
          <a:p>
            <a:pPr indent="-336550" lvl="0" marL="457200" rtl="0" algn="just">
              <a:lnSpc>
                <a:spcPct val="106666"/>
              </a:lnSpc>
              <a:spcBef>
                <a:spcPts val="0"/>
              </a:spcBef>
              <a:spcAft>
                <a:spcPts val="0"/>
              </a:spcAft>
              <a:buSzPts val="1700"/>
              <a:buChar char="-"/>
            </a:pPr>
            <a:r>
              <a:rPr b="1" lang="en-GB" sz="1700" u="sng"/>
              <a:t>Whistle  blowing</a:t>
            </a:r>
            <a:r>
              <a:rPr lang="en-GB" sz="1700"/>
              <a:t> = staff’s understanding of how to raise concerns.</a:t>
            </a:r>
            <a:endParaRPr sz="1700"/>
          </a:p>
          <a:p>
            <a:pPr indent="-336550" lvl="0" marL="457200" rtl="0" algn="just">
              <a:lnSpc>
                <a:spcPct val="106666"/>
              </a:lnSpc>
              <a:spcBef>
                <a:spcPts val="0"/>
              </a:spcBef>
              <a:spcAft>
                <a:spcPts val="0"/>
              </a:spcAft>
              <a:buSzPts val="1700"/>
              <a:buChar char="-"/>
            </a:pPr>
            <a:r>
              <a:rPr b="1" lang="en-GB" sz="1700" u="sng"/>
              <a:t>Safer Recruitment</a:t>
            </a:r>
            <a:r>
              <a:rPr lang="en-GB" sz="1700"/>
              <a:t> = Key staff and Governors are trained to ensure safer recruitment is in place.</a:t>
            </a:r>
            <a:endParaRPr sz="1700"/>
          </a:p>
        </p:txBody>
      </p:sp>
      <p:pic>
        <p:nvPicPr>
          <p:cNvPr id="167" name="Google Shape;167;p17"/>
          <p:cNvPicPr preferRelativeResize="0"/>
          <p:nvPr/>
        </p:nvPicPr>
        <p:blipFill>
          <a:blip r:embed="rId3">
            <a:alphaModFix/>
          </a:blip>
          <a:stretch>
            <a:fillRect/>
          </a:stretch>
        </p:blipFill>
        <p:spPr>
          <a:xfrm>
            <a:off x="7810500" y="419600"/>
            <a:ext cx="514350" cy="60118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8"/>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73" name="Google Shape;173;p18"/>
          <p:cNvSpPr txBox="1"/>
          <p:nvPr>
            <p:ph idx="1" type="body"/>
          </p:nvPr>
        </p:nvSpPr>
        <p:spPr>
          <a:xfrm>
            <a:off x="819150" y="1539825"/>
            <a:ext cx="7505700" cy="3080400"/>
          </a:xfrm>
          <a:prstGeom prst="rect">
            <a:avLst/>
          </a:prstGeom>
        </p:spPr>
        <p:txBody>
          <a:bodyPr anchorCtr="0" anchor="t" bIns="91425" lIns="91425" spcFirstLastPara="1" rIns="91425" wrap="square" tIns="91425">
            <a:normAutofit/>
          </a:bodyPr>
          <a:lstStyle/>
          <a:p>
            <a:pPr indent="0" lvl="0" marL="0" rtl="0" algn="just">
              <a:lnSpc>
                <a:spcPct val="106666"/>
              </a:lnSpc>
              <a:spcBef>
                <a:spcPts val="0"/>
              </a:spcBef>
              <a:spcAft>
                <a:spcPts val="0"/>
              </a:spcAft>
              <a:buNone/>
            </a:pPr>
            <a:r>
              <a:rPr lang="en-GB" sz="1700"/>
              <a:t>How do staff stay up to date on ‘Keeping Children Safe in School? </a:t>
            </a:r>
            <a:endParaRPr sz="1700"/>
          </a:p>
          <a:p>
            <a:pPr indent="-336550" lvl="0" marL="457200" rtl="0" algn="just">
              <a:lnSpc>
                <a:spcPct val="106666"/>
              </a:lnSpc>
              <a:spcBef>
                <a:spcPts val="800"/>
              </a:spcBef>
              <a:spcAft>
                <a:spcPts val="0"/>
              </a:spcAft>
              <a:buSzPts val="1700"/>
              <a:buChar char="-"/>
            </a:pPr>
            <a:r>
              <a:rPr lang="en-GB" sz="1700"/>
              <a:t>Staff are all </a:t>
            </a:r>
            <a:r>
              <a:rPr lang="en-GB" sz="1700"/>
              <a:t>trained</a:t>
            </a:r>
            <a:r>
              <a:rPr lang="en-GB" sz="1700"/>
              <a:t> on current KCSIE measures every year. </a:t>
            </a:r>
            <a:endParaRPr sz="1700"/>
          </a:p>
          <a:p>
            <a:pPr indent="-336550" lvl="0" marL="457200" rtl="0" algn="just">
              <a:lnSpc>
                <a:spcPct val="106666"/>
              </a:lnSpc>
              <a:spcBef>
                <a:spcPts val="0"/>
              </a:spcBef>
              <a:spcAft>
                <a:spcPts val="0"/>
              </a:spcAft>
              <a:buSzPts val="1700"/>
              <a:buChar char="-"/>
            </a:pPr>
            <a:r>
              <a:rPr lang="en-GB" sz="1700"/>
              <a:t>CPD is delivered on specific features of identifying harm. What types of harm we may encounter and what signs these may present. </a:t>
            </a:r>
            <a:endParaRPr sz="1700"/>
          </a:p>
          <a:p>
            <a:pPr indent="-336550" lvl="0" marL="457200" rtl="0" algn="just">
              <a:lnSpc>
                <a:spcPct val="106666"/>
              </a:lnSpc>
              <a:spcBef>
                <a:spcPts val="0"/>
              </a:spcBef>
              <a:spcAft>
                <a:spcPts val="0"/>
              </a:spcAft>
              <a:buSzPts val="1700"/>
              <a:buChar char="-"/>
            </a:pPr>
            <a:r>
              <a:rPr lang="en-GB" sz="1700"/>
              <a:t>Staff are also trained on the processes of raising concerns to the DSL team. </a:t>
            </a:r>
            <a:endParaRPr sz="1700"/>
          </a:p>
          <a:p>
            <a:pPr indent="-336550" lvl="0" marL="457200" rtl="0" algn="just">
              <a:lnSpc>
                <a:spcPct val="106666"/>
              </a:lnSpc>
              <a:spcBef>
                <a:spcPts val="0"/>
              </a:spcBef>
              <a:spcAft>
                <a:spcPts val="0"/>
              </a:spcAft>
              <a:buSzPts val="1700"/>
              <a:buChar char="-"/>
            </a:pPr>
            <a:r>
              <a:rPr lang="en-GB" sz="1700"/>
              <a:t>DSL Team have yearly updates on Safeguarding and regular training to ensure their level of understanding is always relevant and up to date. </a:t>
            </a:r>
            <a:endParaRPr sz="1700"/>
          </a:p>
          <a:p>
            <a:pPr indent="-336550" lvl="0" marL="457200" rtl="0" algn="just">
              <a:lnSpc>
                <a:spcPct val="106666"/>
              </a:lnSpc>
              <a:spcBef>
                <a:spcPts val="0"/>
              </a:spcBef>
              <a:spcAft>
                <a:spcPts val="0"/>
              </a:spcAft>
              <a:buSzPts val="1700"/>
              <a:buChar char="-"/>
            </a:pPr>
            <a:r>
              <a:rPr lang="en-GB" sz="1700"/>
              <a:t>GET SAFE </a:t>
            </a:r>
            <a:r>
              <a:rPr lang="en-GB" sz="1700"/>
              <a:t>training</a:t>
            </a:r>
            <a:r>
              <a:rPr lang="en-GB" sz="1700"/>
              <a:t> on identifying potential radicalisation signs. </a:t>
            </a:r>
            <a:endParaRPr sz="1700"/>
          </a:p>
          <a:p>
            <a:pPr indent="-336550" lvl="0" marL="457200" rtl="0" algn="just">
              <a:lnSpc>
                <a:spcPct val="106666"/>
              </a:lnSpc>
              <a:spcBef>
                <a:spcPts val="0"/>
              </a:spcBef>
              <a:spcAft>
                <a:spcPts val="0"/>
              </a:spcAft>
              <a:buSzPts val="1700"/>
              <a:buChar char="-"/>
            </a:pPr>
            <a:r>
              <a:rPr lang="en-GB" sz="1700"/>
              <a:t>Police termly update on Contextualised Safeguarding issues. </a:t>
            </a:r>
            <a:endParaRPr sz="1700"/>
          </a:p>
          <a:p>
            <a:pPr indent="-336550" lvl="0" marL="457200" rtl="0" algn="just">
              <a:lnSpc>
                <a:spcPct val="106666"/>
              </a:lnSpc>
              <a:spcBef>
                <a:spcPts val="0"/>
              </a:spcBef>
              <a:spcAft>
                <a:spcPts val="0"/>
              </a:spcAft>
              <a:buSzPts val="1700"/>
              <a:buChar char="-"/>
            </a:pPr>
            <a:r>
              <a:rPr lang="en-GB" sz="1700"/>
              <a:t>Recent </a:t>
            </a:r>
            <a:r>
              <a:rPr lang="en-GB" sz="1700"/>
              <a:t>training</a:t>
            </a:r>
            <a:r>
              <a:rPr lang="en-GB" sz="1700"/>
              <a:t> in: Operation Encompass, FGM, Forced Marriage and CSE.</a:t>
            </a:r>
            <a:endParaRPr sz="1700"/>
          </a:p>
        </p:txBody>
      </p:sp>
      <p:pic>
        <p:nvPicPr>
          <p:cNvPr id="174" name="Google Shape;174;p18"/>
          <p:cNvPicPr preferRelativeResize="0"/>
          <p:nvPr/>
        </p:nvPicPr>
        <p:blipFill>
          <a:blip r:embed="rId3">
            <a:alphaModFix/>
          </a:blip>
          <a:stretch>
            <a:fillRect/>
          </a:stretch>
        </p:blipFill>
        <p:spPr>
          <a:xfrm>
            <a:off x="7810500" y="453000"/>
            <a:ext cx="514350" cy="60118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9"/>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80" name="Google Shape;180;p19"/>
          <p:cNvSpPr txBox="1"/>
          <p:nvPr>
            <p:ph idx="1" type="body"/>
          </p:nvPr>
        </p:nvSpPr>
        <p:spPr>
          <a:xfrm>
            <a:off x="819150" y="1539825"/>
            <a:ext cx="7505700" cy="3080400"/>
          </a:xfrm>
          <a:prstGeom prst="rect">
            <a:avLst/>
          </a:prstGeom>
        </p:spPr>
        <p:txBody>
          <a:bodyPr anchorCtr="0" anchor="t" bIns="91425" lIns="91425" spcFirstLastPara="1" rIns="91425" wrap="square" tIns="91425">
            <a:normAutofit/>
          </a:bodyPr>
          <a:lstStyle/>
          <a:p>
            <a:pPr indent="0" lvl="0" marL="0" rtl="0" algn="just">
              <a:lnSpc>
                <a:spcPct val="106666"/>
              </a:lnSpc>
              <a:spcBef>
                <a:spcPts val="0"/>
              </a:spcBef>
              <a:spcAft>
                <a:spcPts val="0"/>
              </a:spcAft>
              <a:buNone/>
            </a:pPr>
            <a:r>
              <a:rPr lang="en-GB" sz="1700"/>
              <a:t>How do staff raise a concern in school? </a:t>
            </a:r>
            <a:endParaRPr sz="1700"/>
          </a:p>
          <a:p>
            <a:pPr indent="-336550" lvl="0" marL="457200" rtl="0" algn="just">
              <a:lnSpc>
                <a:spcPct val="106666"/>
              </a:lnSpc>
              <a:spcBef>
                <a:spcPts val="800"/>
              </a:spcBef>
              <a:spcAft>
                <a:spcPts val="0"/>
              </a:spcAft>
              <a:buSzPts val="1700"/>
              <a:buChar char="-"/>
            </a:pPr>
            <a:r>
              <a:rPr lang="en-GB" sz="1700"/>
              <a:t>Staff monitor children at all times. All classes are discussed each week in Staff Meetings with teachers. </a:t>
            </a:r>
            <a:endParaRPr sz="1700"/>
          </a:p>
          <a:p>
            <a:pPr indent="-336550" lvl="0" marL="457200" rtl="0" algn="just">
              <a:lnSpc>
                <a:spcPct val="106666"/>
              </a:lnSpc>
              <a:spcBef>
                <a:spcPts val="0"/>
              </a:spcBef>
              <a:spcAft>
                <a:spcPts val="0"/>
              </a:spcAft>
              <a:buSzPts val="1700"/>
              <a:buChar char="-"/>
            </a:pPr>
            <a:r>
              <a:rPr lang="en-GB" sz="1700"/>
              <a:t>If they have a concern they will raise to DSL team. </a:t>
            </a:r>
            <a:endParaRPr sz="1700"/>
          </a:p>
          <a:p>
            <a:pPr indent="-336550" lvl="0" marL="457200" rtl="0" algn="just">
              <a:lnSpc>
                <a:spcPct val="106666"/>
              </a:lnSpc>
              <a:spcBef>
                <a:spcPts val="0"/>
              </a:spcBef>
              <a:spcAft>
                <a:spcPts val="0"/>
              </a:spcAft>
              <a:buSzPts val="1700"/>
              <a:buChar char="-"/>
            </a:pPr>
            <a:r>
              <a:rPr lang="en-GB" sz="1700"/>
              <a:t>If a child brings a concern to a member of staff they will listen. They will reassure and make it clear they are taking all that is said seriously. </a:t>
            </a:r>
            <a:endParaRPr sz="1700"/>
          </a:p>
          <a:p>
            <a:pPr indent="-336550" lvl="0" marL="457200" rtl="0" algn="just">
              <a:lnSpc>
                <a:spcPct val="106666"/>
              </a:lnSpc>
              <a:spcBef>
                <a:spcPts val="0"/>
              </a:spcBef>
              <a:spcAft>
                <a:spcPts val="0"/>
              </a:spcAft>
              <a:buSzPts val="1700"/>
              <a:buChar char="-"/>
            </a:pPr>
            <a:r>
              <a:rPr lang="en-GB" sz="1700"/>
              <a:t>They will explain what they are </a:t>
            </a:r>
            <a:r>
              <a:rPr lang="en-GB" sz="1700"/>
              <a:t>going</a:t>
            </a:r>
            <a:r>
              <a:rPr lang="en-GB" sz="1700"/>
              <a:t> to do next. </a:t>
            </a:r>
            <a:endParaRPr sz="1700"/>
          </a:p>
          <a:p>
            <a:pPr indent="-336550" lvl="0" marL="457200" rtl="0" algn="just">
              <a:lnSpc>
                <a:spcPct val="106666"/>
              </a:lnSpc>
              <a:spcBef>
                <a:spcPts val="0"/>
              </a:spcBef>
              <a:spcAft>
                <a:spcPts val="0"/>
              </a:spcAft>
              <a:buSzPts val="1700"/>
              <a:buChar char="-"/>
            </a:pPr>
            <a:r>
              <a:rPr lang="en-GB" sz="1700"/>
              <a:t>They will relay the information to a member of the DSL team. </a:t>
            </a:r>
            <a:endParaRPr sz="1700"/>
          </a:p>
          <a:p>
            <a:pPr indent="-336550" lvl="0" marL="457200" rtl="0" algn="just">
              <a:lnSpc>
                <a:spcPct val="106666"/>
              </a:lnSpc>
              <a:spcBef>
                <a:spcPts val="0"/>
              </a:spcBef>
              <a:spcAft>
                <a:spcPts val="0"/>
              </a:spcAft>
              <a:buSzPts val="1700"/>
              <a:buChar char="-"/>
            </a:pPr>
            <a:r>
              <a:rPr lang="en-GB" sz="1700"/>
              <a:t>They will make a factual record, on CPOMS, of what the child has said. </a:t>
            </a:r>
            <a:endParaRPr sz="1700"/>
          </a:p>
        </p:txBody>
      </p:sp>
      <p:pic>
        <p:nvPicPr>
          <p:cNvPr id="181" name="Google Shape;181;p19"/>
          <p:cNvPicPr preferRelativeResize="0"/>
          <p:nvPr/>
        </p:nvPicPr>
        <p:blipFill>
          <a:blip r:embed="rId3">
            <a:alphaModFix/>
          </a:blip>
          <a:stretch>
            <a:fillRect/>
          </a:stretch>
        </p:blipFill>
        <p:spPr>
          <a:xfrm>
            <a:off x="7810500" y="646100"/>
            <a:ext cx="514350" cy="60118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id="187" name="Google Shape;187;p20"/>
          <p:cNvPicPr preferRelativeResize="0"/>
          <p:nvPr/>
        </p:nvPicPr>
        <p:blipFill rotWithShape="1">
          <a:blip r:embed="rId3">
            <a:alphaModFix/>
          </a:blip>
          <a:srcRect b="0" l="0" r="0" t="0"/>
          <a:stretch/>
        </p:blipFill>
        <p:spPr>
          <a:xfrm>
            <a:off x="1775201" y="775084"/>
            <a:ext cx="5593599" cy="3593334"/>
          </a:xfrm>
          <a:prstGeom prst="rect">
            <a:avLst/>
          </a:prstGeom>
          <a:noFill/>
          <a:ln>
            <a:noFill/>
          </a:ln>
        </p:spPr>
      </p:pic>
      <p:pic>
        <p:nvPicPr>
          <p:cNvPr id="188" name="Google Shape;188;p20"/>
          <p:cNvPicPr preferRelativeResize="0"/>
          <p:nvPr/>
        </p:nvPicPr>
        <p:blipFill>
          <a:blip r:embed="rId4">
            <a:alphaModFix/>
          </a:blip>
          <a:stretch>
            <a:fillRect/>
          </a:stretch>
        </p:blipFill>
        <p:spPr>
          <a:xfrm>
            <a:off x="7767450" y="295400"/>
            <a:ext cx="733425" cy="8572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1"/>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94" name="Google Shape;194;p21"/>
          <p:cNvSpPr txBox="1"/>
          <p:nvPr>
            <p:ph idx="1" type="body"/>
          </p:nvPr>
        </p:nvSpPr>
        <p:spPr>
          <a:xfrm>
            <a:off x="819150" y="1539825"/>
            <a:ext cx="7505700" cy="3080400"/>
          </a:xfrm>
          <a:prstGeom prst="rect">
            <a:avLst/>
          </a:prstGeom>
        </p:spPr>
        <p:txBody>
          <a:bodyPr anchorCtr="0" anchor="t" bIns="91425" lIns="91425" spcFirstLastPara="1" rIns="91425" wrap="square" tIns="91425">
            <a:normAutofit/>
          </a:bodyPr>
          <a:lstStyle/>
          <a:p>
            <a:pPr indent="0" lvl="0" marL="0" rtl="0" algn="just">
              <a:lnSpc>
                <a:spcPct val="106666"/>
              </a:lnSpc>
              <a:spcBef>
                <a:spcPts val="0"/>
              </a:spcBef>
              <a:spcAft>
                <a:spcPts val="0"/>
              </a:spcAft>
              <a:buNone/>
            </a:pPr>
            <a:r>
              <a:rPr lang="en-GB" sz="1700"/>
              <a:t>How do staff raise a concern in school? </a:t>
            </a:r>
            <a:endParaRPr sz="1700"/>
          </a:p>
          <a:p>
            <a:pPr indent="-336550" lvl="0" marL="457200" rtl="0" algn="just">
              <a:lnSpc>
                <a:spcPct val="106666"/>
              </a:lnSpc>
              <a:spcBef>
                <a:spcPts val="800"/>
              </a:spcBef>
              <a:spcAft>
                <a:spcPts val="0"/>
              </a:spcAft>
              <a:buSzPts val="1700"/>
              <a:buChar char="-"/>
            </a:pPr>
            <a:r>
              <a:rPr lang="en-GB" sz="1700"/>
              <a:t>DSL team are able to access support from the LA: </a:t>
            </a:r>
            <a:endParaRPr sz="1700"/>
          </a:p>
          <a:p>
            <a:pPr indent="0" lvl="0" marL="457200" rtl="0" algn="just">
              <a:lnSpc>
                <a:spcPct val="106666"/>
              </a:lnSpc>
              <a:spcBef>
                <a:spcPts val="800"/>
              </a:spcBef>
              <a:spcAft>
                <a:spcPts val="0"/>
              </a:spcAft>
              <a:buNone/>
            </a:pPr>
            <a:r>
              <a:rPr lang="en-GB" sz="1700"/>
              <a:t>Early Help</a:t>
            </a:r>
            <a:endParaRPr sz="1700"/>
          </a:p>
          <a:p>
            <a:pPr indent="0" lvl="0" marL="457200" rtl="0" algn="just">
              <a:lnSpc>
                <a:spcPct val="106666"/>
              </a:lnSpc>
              <a:spcBef>
                <a:spcPts val="800"/>
              </a:spcBef>
              <a:spcAft>
                <a:spcPts val="0"/>
              </a:spcAft>
              <a:buNone/>
            </a:pPr>
            <a:r>
              <a:rPr lang="en-GB" sz="1700"/>
              <a:t>LA Safeguarding Team via the Family Front Door</a:t>
            </a:r>
            <a:endParaRPr sz="1700"/>
          </a:p>
          <a:p>
            <a:pPr indent="-336550" lvl="0" marL="457200" rtl="0" algn="just">
              <a:lnSpc>
                <a:spcPct val="106666"/>
              </a:lnSpc>
              <a:spcBef>
                <a:spcPts val="800"/>
              </a:spcBef>
              <a:spcAft>
                <a:spcPts val="0"/>
              </a:spcAft>
              <a:buSzPts val="1700"/>
              <a:buChar char="-"/>
            </a:pPr>
            <a:r>
              <a:rPr lang="en-GB" sz="1700"/>
              <a:t>School will then work closely with other agencies to ensure the child is protected and safe. </a:t>
            </a:r>
            <a:endParaRPr sz="1700"/>
          </a:p>
          <a:p>
            <a:pPr indent="0" lvl="0" marL="457200" rtl="0" algn="ctr">
              <a:lnSpc>
                <a:spcPct val="90000"/>
              </a:lnSpc>
              <a:spcBef>
                <a:spcPts val="800"/>
              </a:spcBef>
              <a:spcAft>
                <a:spcPts val="0"/>
              </a:spcAft>
              <a:buNone/>
            </a:pPr>
            <a:r>
              <a:rPr b="1" lang="en-GB" sz="2200" u="sng">
                <a:solidFill>
                  <a:srgbClr val="000000"/>
                </a:solidFill>
              </a:rPr>
              <a:t>Remember: ‘Doing nothing is not an option’</a:t>
            </a:r>
            <a:endParaRPr sz="2200">
              <a:solidFill>
                <a:srgbClr val="000000"/>
              </a:solidFill>
            </a:endParaRPr>
          </a:p>
          <a:p>
            <a:pPr indent="0" lvl="0" marL="457200" rtl="0" algn="ctr">
              <a:lnSpc>
                <a:spcPct val="90000"/>
              </a:lnSpc>
              <a:spcBef>
                <a:spcPts val="1000"/>
              </a:spcBef>
              <a:spcAft>
                <a:spcPts val="0"/>
              </a:spcAft>
              <a:buNone/>
            </a:pPr>
            <a:r>
              <a:rPr b="1" lang="en-GB" sz="2200" u="sng">
                <a:solidFill>
                  <a:srgbClr val="000000"/>
                </a:solidFill>
              </a:rPr>
              <a:t>Safeguarding is everyone’s responsibility</a:t>
            </a:r>
            <a:endParaRPr sz="1100"/>
          </a:p>
        </p:txBody>
      </p:sp>
      <p:pic>
        <p:nvPicPr>
          <p:cNvPr id="195" name="Google Shape;195;p21"/>
          <p:cNvPicPr preferRelativeResize="0"/>
          <p:nvPr/>
        </p:nvPicPr>
        <p:blipFill>
          <a:blip r:embed="rId3">
            <a:alphaModFix/>
          </a:blip>
          <a:stretch>
            <a:fillRect/>
          </a:stretch>
        </p:blipFill>
        <p:spPr>
          <a:xfrm>
            <a:off x="7892750" y="436300"/>
            <a:ext cx="514350" cy="60118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