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Nunito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Nunito-bold.fntdata"/><Relationship Id="rId12" Type="http://schemas.openxmlformats.org/officeDocument/2006/relationships/font" Target="fonts/Nunito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Nunito-boldItalic.fntdata"/><Relationship Id="rId14" Type="http://schemas.openxmlformats.org/officeDocument/2006/relationships/font" Target="fonts/Nunit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e84c923548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1e84c923548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e84c923548_0_1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1e84c923548_0_1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a071186140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2a071186140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a071186140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2a071186140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a071186140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a071186140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‘How we keep support behaviour in school’</a:t>
            </a:r>
            <a:endParaRPr b="1" u="sng"/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Head’s Drop In - 1st  December 2023</a:t>
            </a:r>
            <a:endParaRPr/>
          </a:p>
        </p:txBody>
      </p:sp>
      <p:pic>
        <p:nvPicPr>
          <p:cNvPr id="130" name="Google Shape;13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1575" y="374725"/>
            <a:ext cx="1238930" cy="144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61725" y="374715"/>
            <a:ext cx="1349375" cy="122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‘How we support children’s behaviour in school’ </a:t>
            </a:r>
            <a:endParaRPr b="1" u="sng"/>
          </a:p>
        </p:txBody>
      </p:sp>
      <p:sp>
        <p:nvSpPr>
          <p:cNvPr id="137" name="Google Shape;137;p14"/>
          <p:cNvSpPr txBox="1"/>
          <p:nvPr>
            <p:ph idx="1" type="body"/>
          </p:nvPr>
        </p:nvSpPr>
        <p:spPr>
          <a:xfrm>
            <a:off x="819150" y="1539825"/>
            <a:ext cx="7505700" cy="308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Aim of this meeting</a:t>
            </a:r>
            <a:r>
              <a:rPr lang="en-GB" sz="1800"/>
              <a:t>: 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/>
              <a:t>To be able to explain to you all the support we give children in school with all types of behaviour. This includes:  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lang="en-GB" sz="1800">
                <a:solidFill>
                  <a:srgbClr val="000000"/>
                </a:solidFill>
              </a:rPr>
              <a:t>How we reward children in school? </a:t>
            </a:r>
            <a:endParaRPr sz="1800">
              <a:solidFill>
                <a:srgbClr val="000000"/>
              </a:solidFill>
            </a:endParaRPr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lang="en-GB" sz="1800">
                <a:solidFill>
                  <a:srgbClr val="000000"/>
                </a:solidFill>
              </a:rPr>
              <a:t>Sanctions we use in the school. </a:t>
            </a:r>
            <a:endParaRPr sz="1800">
              <a:solidFill>
                <a:srgbClr val="000000"/>
              </a:solidFill>
            </a:endParaRPr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lang="en-GB" sz="1800">
                <a:solidFill>
                  <a:srgbClr val="000000"/>
                </a:solidFill>
              </a:rPr>
              <a:t>What Learning Behaviours we teach in school? </a:t>
            </a:r>
            <a:endParaRPr sz="1800">
              <a:solidFill>
                <a:srgbClr val="000000"/>
              </a:solidFill>
            </a:endParaRPr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lang="en-GB" sz="1800">
                <a:solidFill>
                  <a:srgbClr val="000000"/>
                </a:solidFill>
              </a:rPr>
              <a:t>How we teach Emotional Behaviour in school? </a:t>
            </a:r>
            <a:endParaRPr sz="1800">
              <a:solidFill>
                <a:srgbClr val="000000"/>
              </a:solidFill>
            </a:endParaRPr>
          </a:p>
        </p:txBody>
      </p:sp>
      <p:pic>
        <p:nvPicPr>
          <p:cNvPr id="138" name="Google Shape;13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10500" y="503100"/>
            <a:ext cx="514350" cy="6011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‘How we support children’s behaviour in school’ </a:t>
            </a:r>
            <a:endParaRPr b="1" u="sng"/>
          </a:p>
        </p:txBody>
      </p:sp>
      <p:sp>
        <p:nvSpPr>
          <p:cNvPr id="144" name="Google Shape;144;p15"/>
          <p:cNvSpPr txBox="1"/>
          <p:nvPr>
            <p:ph idx="1" type="body"/>
          </p:nvPr>
        </p:nvSpPr>
        <p:spPr>
          <a:xfrm>
            <a:off x="819150" y="1914900"/>
            <a:ext cx="7505700" cy="27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How do we reward children in school with positive behaviour: </a:t>
            </a:r>
            <a:endParaRPr b="1" sz="1800" u="sng"/>
          </a:p>
          <a:p>
            <a:pPr indent="-342900" lvl="0" marL="457200" rtl="0" algn="just">
              <a:lnSpc>
                <a:spcPct val="106666"/>
              </a:lnSpc>
              <a:spcBef>
                <a:spcPts val="80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V</a:t>
            </a:r>
            <a:r>
              <a:rPr lang="en-GB" sz="1800"/>
              <a:t>erbal Praise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Class Reward System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House Points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School Responsibilities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Head teacher Stickers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Head teacher Certificates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Special Awards Certificates</a:t>
            </a:r>
            <a:endParaRPr sz="1800"/>
          </a:p>
        </p:txBody>
      </p:sp>
      <p:pic>
        <p:nvPicPr>
          <p:cNvPr id="145" name="Google Shape;14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26150" y="479100"/>
            <a:ext cx="514350" cy="601188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5"/>
          <p:cNvSpPr txBox="1"/>
          <p:nvPr/>
        </p:nvSpPr>
        <p:spPr>
          <a:xfrm>
            <a:off x="5616650" y="2532775"/>
            <a:ext cx="2309400" cy="17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7" name="Google Shape;14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90075" y="2431975"/>
            <a:ext cx="3150426" cy="21002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‘How we support children’s behaviour in school’ </a:t>
            </a:r>
            <a:endParaRPr b="1" u="sng"/>
          </a:p>
        </p:txBody>
      </p:sp>
      <p:sp>
        <p:nvSpPr>
          <p:cNvPr id="153" name="Google Shape;153;p16"/>
          <p:cNvSpPr txBox="1"/>
          <p:nvPr>
            <p:ph idx="1" type="body"/>
          </p:nvPr>
        </p:nvSpPr>
        <p:spPr>
          <a:xfrm>
            <a:off x="819150" y="1914900"/>
            <a:ext cx="7505700" cy="27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How do we support children in school with negative behaviour: </a:t>
            </a:r>
            <a:endParaRPr b="1" sz="1800" u="sng"/>
          </a:p>
          <a:p>
            <a:pPr indent="-342900" lvl="0" marL="457200" rtl="0" algn="just">
              <a:lnSpc>
                <a:spcPct val="106666"/>
              </a:lnSpc>
              <a:spcBef>
                <a:spcPts val="80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Verbal Warning (focus on the misbehaviour not the child) 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Red ‘W’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Missing playtime, standing next to teacher, remove privileges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Speak to the Head teacher or senior staff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Contacting parents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Support from Behavioural and Wellbeing Practitioner and TISUK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Specialist Services (CCN Team, PRU Team, Ed Psychologists etc) 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Behaviour Plans and or Part Time Timetables</a:t>
            </a:r>
            <a:endParaRPr sz="1800"/>
          </a:p>
        </p:txBody>
      </p:sp>
      <p:pic>
        <p:nvPicPr>
          <p:cNvPr id="154" name="Google Shape;15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26150" y="479100"/>
            <a:ext cx="514350" cy="601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33600" y="1681101"/>
            <a:ext cx="1191250" cy="119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7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‘How we support children’s behaviour in school’ </a:t>
            </a:r>
            <a:endParaRPr b="1" u="sng"/>
          </a:p>
        </p:txBody>
      </p:sp>
      <p:sp>
        <p:nvSpPr>
          <p:cNvPr id="161" name="Google Shape;161;p17"/>
          <p:cNvSpPr txBox="1"/>
          <p:nvPr>
            <p:ph idx="1" type="body"/>
          </p:nvPr>
        </p:nvSpPr>
        <p:spPr>
          <a:xfrm>
            <a:off x="819150" y="1914900"/>
            <a:ext cx="7505700" cy="27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How do we support children in school with </a:t>
            </a:r>
            <a:r>
              <a:rPr b="1" lang="en-GB" sz="1800" u="sng"/>
              <a:t>learning</a:t>
            </a:r>
            <a:r>
              <a:rPr b="1" lang="en-GB" sz="1800" u="sng"/>
              <a:t> behaviour: </a:t>
            </a:r>
            <a:endParaRPr b="1" sz="1800" u="sng"/>
          </a:p>
          <a:p>
            <a:pPr indent="-342900" lvl="0" marL="457200" rtl="0" algn="just">
              <a:lnSpc>
                <a:spcPct val="106666"/>
              </a:lnSpc>
              <a:spcBef>
                <a:spcPts val="80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Building Learning Power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Being </a:t>
            </a:r>
            <a:r>
              <a:rPr b="1" lang="en-GB" sz="1800" u="sng"/>
              <a:t>Resourceful </a:t>
            </a:r>
            <a:r>
              <a:rPr lang="en-GB" sz="1800"/>
              <a:t>= know what to do when you are stuck!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Being </a:t>
            </a:r>
            <a:r>
              <a:rPr b="1" lang="en-GB" sz="1800" u="sng"/>
              <a:t>Resilient </a:t>
            </a:r>
            <a:r>
              <a:rPr lang="en-GB" sz="1800"/>
              <a:t>= Not giving up!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Being </a:t>
            </a:r>
            <a:r>
              <a:rPr b="1" lang="en-GB" sz="1800" u="sng"/>
              <a:t>Reflective </a:t>
            </a:r>
            <a:r>
              <a:rPr lang="en-GB" sz="1800"/>
              <a:t>= think about yourself as a learner!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Being </a:t>
            </a:r>
            <a:r>
              <a:rPr b="1" lang="en-GB" sz="1800" u="sng"/>
              <a:t>Reciprocal </a:t>
            </a:r>
            <a:r>
              <a:rPr lang="en-GB" sz="1800"/>
              <a:t>= to learn from others and ourselves!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All supported via Celebration Assembly, mascots for each ‘R’ developed by the children and earned via lessons. </a:t>
            </a:r>
            <a:endParaRPr sz="1800"/>
          </a:p>
        </p:txBody>
      </p:sp>
      <p:pic>
        <p:nvPicPr>
          <p:cNvPr id="162" name="Google Shape;16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26150" y="479100"/>
            <a:ext cx="514350" cy="601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14954" y="1425425"/>
            <a:ext cx="1724546" cy="11463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8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‘How we support children’s behaviour in school’ </a:t>
            </a:r>
            <a:endParaRPr b="1" u="sng"/>
          </a:p>
        </p:txBody>
      </p:sp>
      <p:sp>
        <p:nvSpPr>
          <p:cNvPr id="169" name="Google Shape;169;p18"/>
          <p:cNvSpPr txBox="1"/>
          <p:nvPr>
            <p:ph idx="1" type="body"/>
          </p:nvPr>
        </p:nvSpPr>
        <p:spPr>
          <a:xfrm>
            <a:off x="819150" y="1914900"/>
            <a:ext cx="7505700" cy="27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How do we support children in school with emotional behaviour: </a:t>
            </a:r>
            <a:endParaRPr b="1" sz="1800" u="sng"/>
          </a:p>
          <a:p>
            <a:pPr indent="-342900" lvl="0" marL="457200" rtl="0" algn="just">
              <a:lnSpc>
                <a:spcPct val="106666"/>
              </a:lnSpc>
              <a:spcBef>
                <a:spcPts val="800"/>
              </a:spcBef>
              <a:spcAft>
                <a:spcPts val="0"/>
              </a:spcAft>
              <a:buSzPts val="1800"/>
              <a:buChar char="-"/>
            </a:pPr>
            <a:r>
              <a:rPr b="1" lang="en-GB" sz="1800" u="sng"/>
              <a:t>Zones of Regulation </a:t>
            </a:r>
            <a:endParaRPr b="1" sz="1800" u="sng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Being </a:t>
            </a:r>
            <a:r>
              <a:rPr b="1" lang="en-GB" sz="1800" u="sng"/>
              <a:t>Red</a:t>
            </a:r>
            <a:r>
              <a:rPr b="1" lang="en-GB" sz="1800" u="sng"/>
              <a:t> </a:t>
            </a:r>
            <a:r>
              <a:rPr lang="en-GB" sz="1800"/>
              <a:t>= Feeling </a:t>
            </a:r>
            <a:r>
              <a:rPr lang="en-GB" sz="1800"/>
              <a:t>overwhelmed</a:t>
            </a:r>
            <a:r>
              <a:rPr lang="en-GB" sz="1800"/>
              <a:t> and angry (Stop)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Being </a:t>
            </a:r>
            <a:r>
              <a:rPr b="1" lang="en-GB" sz="1800" u="sng"/>
              <a:t>Blue</a:t>
            </a:r>
            <a:r>
              <a:rPr b="1" lang="en-GB" sz="1800" u="sng"/>
              <a:t> </a:t>
            </a:r>
            <a:r>
              <a:rPr lang="en-GB" sz="1800"/>
              <a:t>= Feeling sad or unhappy (Rest)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Being </a:t>
            </a:r>
            <a:r>
              <a:rPr b="1" lang="en-GB" sz="1800" u="sng"/>
              <a:t>Yellow</a:t>
            </a:r>
            <a:r>
              <a:rPr b="1" lang="en-GB" sz="1800" u="sng"/>
              <a:t> </a:t>
            </a:r>
            <a:r>
              <a:rPr lang="en-GB" sz="1800"/>
              <a:t>= Feeling excited (Caution) 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Being </a:t>
            </a:r>
            <a:r>
              <a:rPr b="1" lang="en-GB" sz="1800" u="sng"/>
              <a:t>Green</a:t>
            </a:r>
            <a:r>
              <a:rPr lang="en-GB" sz="1800"/>
              <a:t> = Feeling calm (Good to Go) </a:t>
            </a:r>
            <a:endParaRPr sz="1800"/>
          </a:p>
          <a:p>
            <a:pPr indent="-342900" lvl="0" marL="457200" rtl="0" algn="just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All supported via Celebration Assembly, mascots for each ‘R’ developed by the children and earned via lessons. </a:t>
            </a:r>
            <a:endParaRPr sz="1800"/>
          </a:p>
        </p:txBody>
      </p:sp>
      <p:pic>
        <p:nvPicPr>
          <p:cNvPr id="170" name="Google Shape;17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26150" y="479100"/>
            <a:ext cx="514350" cy="601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9575" y="2396181"/>
            <a:ext cx="2403025" cy="127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