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Nunito"/>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Nunito-regular.fntdata"/><Relationship Id="rId14" Type="http://schemas.openxmlformats.org/officeDocument/2006/relationships/slide" Target="slides/slide9.xml"/><Relationship Id="rId17" Type="http://schemas.openxmlformats.org/officeDocument/2006/relationships/font" Target="fonts/Nunito-italic.fntdata"/><Relationship Id="rId16" Type="http://schemas.openxmlformats.org/officeDocument/2006/relationships/font" Target="fonts/Nunito-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Nunito-bold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e84c923548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e84c923548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1e84c923548_0_1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g1e84c923548_0_1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Highlight the many pieces of guidance that schools and colleges need to follow that all have links to safeguarding considerations.</a:t>
            </a:r>
            <a:endParaRPr/>
          </a:p>
        </p:txBody>
      </p:sp>
      <p:sp>
        <p:nvSpPr>
          <p:cNvPr id="142" name="Google Shape;142;g1e84c923548_0_1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e84c923548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e84c923548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e84c923548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1e84c923548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e84c923548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e84c923548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1e84c923548_0_2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1e84c923548_0_2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e84c923548_0_2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g1e84c923548_0_2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How to find information about Early Help via the WCF website – the Family Hub</a:t>
            </a:r>
            <a:endParaRPr/>
          </a:p>
        </p:txBody>
      </p:sp>
      <p:sp>
        <p:nvSpPr>
          <p:cNvPr id="185" name="Google Shape;185;g1e84c923548_0_23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1e84c923548_0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e84c923548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7.png"/><Relationship Id="rId11" Type="http://schemas.openxmlformats.org/officeDocument/2006/relationships/image" Target="../media/image4.png"/><Relationship Id="rId10" Type="http://schemas.openxmlformats.org/officeDocument/2006/relationships/image" Target="../media/image2.png"/><Relationship Id="rId12" Type="http://schemas.openxmlformats.org/officeDocument/2006/relationships/image" Target="../media/image20.png"/><Relationship Id="rId9" Type="http://schemas.openxmlformats.org/officeDocument/2006/relationships/image" Target="../media/image6.png"/><Relationship Id="rId5" Type="http://schemas.openxmlformats.org/officeDocument/2006/relationships/image" Target="../media/image18.png"/><Relationship Id="rId6" Type="http://schemas.openxmlformats.org/officeDocument/2006/relationships/image" Target="../media/image7.png"/><Relationship Id="rId7" Type="http://schemas.openxmlformats.org/officeDocument/2006/relationships/image" Target="../media/image5.png"/><Relationship Id="rId8"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b="1" lang="en-GB" u="sng"/>
              <a:t>‘How we keep children safe!’</a:t>
            </a:r>
            <a:endParaRPr b="1" u="sng"/>
          </a:p>
        </p:txBody>
      </p:sp>
      <p:sp>
        <p:nvSpPr>
          <p:cNvPr id="129" name="Google Shape;129;p13"/>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Head’s Drop In - 3rd October 2023</a:t>
            </a:r>
            <a:endParaRPr/>
          </a:p>
        </p:txBody>
      </p:sp>
      <p:pic>
        <p:nvPicPr>
          <p:cNvPr id="130" name="Google Shape;130;p13"/>
          <p:cNvPicPr preferRelativeResize="0"/>
          <p:nvPr/>
        </p:nvPicPr>
        <p:blipFill>
          <a:blip r:embed="rId3">
            <a:alphaModFix/>
          </a:blip>
          <a:stretch>
            <a:fillRect/>
          </a:stretch>
        </p:blipFill>
        <p:spPr>
          <a:xfrm>
            <a:off x="3091575" y="374725"/>
            <a:ext cx="1238930" cy="1448100"/>
          </a:xfrm>
          <a:prstGeom prst="rect">
            <a:avLst/>
          </a:prstGeom>
          <a:noFill/>
          <a:ln>
            <a:noFill/>
          </a:ln>
        </p:spPr>
      </p:pic>
      <p:pic>
        <p:nvPicPr>
          <p:cNvPr id="131" name="Google Shape;131;p13"/>
          <p:cNvPicPr preferRelativeResize="0"/>
          <p:nvPr/>
        </p:nvPicPr>
        <p:blipFill>
          <a:blip r:embed="rId4">
            <a:alphaModFix/>
          </a:blip>
          <a:stretch>
            <a:fillRect/>
          </a:stretch>
        </p:blipFill>
        <p:spPr>
          <a:xfrm>
            <a:off x="4861725" y="374715"/>
            <a:ext cx="1349375" cy="1222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37" name="Google Shape;137;p14"/>
          <p:cNvSpPr txBox="1"/>
          <p:nvPr>
            <p:ph idx="1" type="body"/>
          </p:nvPr>
        </p:nvSpPr>
        <p:spPr>
          <a:xfrm>
            <a:off x="819150" y="1539825"/>
            <a:ext cx="7505700" cy="3080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sz="1700" u="sng"/>
              <a:t>Aim of this meeting</a:t>
            </a:r>
            <a:r>
              <a:rPr lang="en-GB" sz="1700"/>
              <a:t>: </a:t>
            </a:r>
            <a:endParaRPr sz="1700"/>
          </a:p>
          <a:p>
            <a:pPr indent="0" lvl="0" marL="0" rtl="0" algn="l">
              <a:spcBef>
                <a:spcPts val="1200"/>
              </a:spcBef>
              <a:spcAft>
                <a:spcPts val="0"/>
              </a:spcAft>
              <a:buNone/>
            </a:pPr>
            <a:r>
              <a:rPr lang="en-GB" sz="1700"/>
              <a:t>To be able to explain to you all the measures, processes and actions that we take in school to ensure all children are safe. </a:t>
            </a:r>
            <a:endParaRPr sz="1700"/>
          </a:p>
          <a:p>
            <a:pPr indent="0" lvl="0" marL="0" rtl="0" algn="just">
              <a:lnSpc>
                <a:spcPct val="106666"/>
              </a:lnSpc>
              <a:spcBef>
                <a:spcPts val="1200"/>
              </a:spcBef>
              <a:spcAft>
                <a:spcPts val="0"/>
              </a:spcAft>
              <a:buNone/>
            </a:pPr>
            <a:r>
              <a:rPr lang="en-GB" sz="1550">
                <a:solidFill>
                  <a:srgbClr val="000000"/>
                </a:solidFill>
              </a:rPr>
              <a:t>At Broadwas CE Primary School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Child protection forms part of the school’s safeguarding responsibilities.</a:t>
            </a:r>
            <a:endParaRPr sz="1550">
              <a:solidFill>
                <a:srgbClr val="000000"/>
              </a:solidFill>
            </a:endParaRPr>
          </a:p>
          <a:p>
            <a:pPr indent="0" lvl="0" marL="0" rtl="0" algn="l">
              <a:lnSpc>
                <a:spcPct val="100000"/>
              </a:lnSpc>
              <a:spcBef>
                <a:spcPts val="1000"/>
              </a:spcBef>
              <a:spcAft>
                <a:spcPts val="0"/>
              </a:spcAft>
              <a:buNone/>
            </a:pPr>
            <a:r>
              <a:rPr b="1" lang="en-GB" sz="1550" u="sng">
                <a:solidFill>
                  <a:srgbClr val="000000"/>
                </a:solidFill>
              </a:rPr>
              <a:t>All</a:t>
            </a:r>
            <a:r>
              <a:rPr lang="en-GB" sz="1550">
                <a:solidFill>
                  <a:srgbClr val="000000"/>
                </a:solidFill>
              </a:rPr>
              <a:t> staff have responsibility to provide a safe environment in which children can learn. </a:t>
            </a:r>
            <a:endParaRPr sz="1550">
              <a:solidFill>
                <a:srgbClr val="000000"/>
              </a:solidFill>
            </a:endParaRPr>
          </a:p>
        </p:txBody>
      </p:sp>
      <p:pic>
        <p:nvPicPr>
          <p:cNvPr id="138" name="Google Shape;138;p14"/>
          <p:cNvPicPr preferRelativeResize="0"/>
          <p:nvPr/>
        </p:nvPicPr>
        <p:blipFill>
          <a:blip r:embed="rId3">
            <a:alphaModFix/>
          </a:blip>
          <a:stretch>
            <a:fillRect/>
          </a:stretch>
        </p:blipFill>
        <p:spPr>
          <a:xfrm>
            <a:off x="7810500" y="503100"/>
            <a:ext cx="514350" cy="6011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15"/>
          <p:cNvPicPr preferRelativeResize="0"/>
          <p:nvPr/>
        </p:nvPicPr>
        <p:blipFill rotWithShape="1">
          <a:blip r:embed="rId3">
            <a:alphaModFix/>
          </a:blip>
          <a:srcRect b="0" l="0" r="0" t="0"/>
          <a:stretch/>
        </p:blipFill>
        <p:spPr>
          <a:xfrm>
            <a:off x="3890148" y="714182"/>
            <a:ext cx="1425845" cy="1149350"/>
          </a:xfrm>
          <a:prstGeom prst="rect">
            <a:avLst/>
          </a:prstGeom>
          <a:noFill/>
          <a:ln cap="flat" cmpd="sng" w="19050">
            <a:solidFill>
              <a:schemeClr val="dk1"/>
            </a:solidFill>
            <a:prstDash val="solid"/>
            <a:round/>
            <a:headEnd len="sm" w="sm" type="none"/>
            <a:tailEnd len="sm" w="sm" type="none"/>
          </a:ln>
        </p:spPr>
      </p:pic>
      <p:pic>
        <p:nvPicPr>
          <p:cNvPr id="145" name="Google Shape;145;p15"/>
          <p:cNvPicPr preferRelativeResize="0"/>
          <p:nvPr/>
        </p:nvPicPr>
        <p:blipFill rotWithShape="1">
          <a:blip r:embed="rId4">
            <a:alphaModFix/>
          </a:blip>
          <a:srcRect b="0" l="0" r="0" t="0"/>
          <a:stretch/>
        </p:blipFill>
        <p:spPr>
          <a:xfrm>
            <a:off x="5344046" y="2658730"/>
            <a:ext cx="1676651" cy="2399111"/>
          </a:xfrm>
          <a:prstGeom prst="rect">
            <a:avLst/>
          </a:prstGeom>
          <a:noFill/>
          <a:ln cap="flat" cmpd="sng" w="19050">
            <a:solidFill>
              <a:schemeClr val="dk1"/>
            </a:solidFill>
            <a:prstDash val="solid"/>
            <a:round/>
            <a:headEnd len="sm" w="sm" type="none"/>
            <a:tailEnd len="sm" w="sm" type="none"/>
          </a:ln>
        </p:spPr>
      </p:pic>
      <p:pic>
        <p:nvPicPr>
          <p:cNvPr id="146" name="Google Shape;146;p15"/>
          <p:cNvPicPr preferRelativeResize="0"/>
          <p:nvPr/>
        </p:nvPicPr>
        <p:blipFill rotWithShape="1">
          <a:blip r:embed="rId5">
            <a:alphaModFix/>
          </a:blip>
          <a:srcRect b="1127" l="0" r="0" t="0"/>
          <a:stretch/>
        </p:blipFill>
        <p:spPr>
          <a:xfrm>
            <a:off x="7247174" y="2644085"/>
            <a:ext cx="1702326" cy="2399112"/>
          </a:xfrm>
          <a:prstGeom prst="rect">
            <a:avLst/>
          </a:prstGeom>
          <a:noFill/>
          <a:ln cap="flat" cmpd="sng" w="19050">
            <a:solidFill>
              <a:schemeClr val="dk1"/>
            </a:solidFill>
            <a:prstDash val="solid"/>
            <a:round/>
            <a:headEnd len="sm" w="sm" type="none"/>
            <a:tailEnd len="sm" w="sm" type="none"/>
          </a:ln>
        </p:spPr>
      </p:pic>
      <p:pic>
        <p:nvPicPr>
          <p:cNvPr id="147" name="Google Shape;147;p15"/>
          <p:cNvPicPr preferRelativeResize="0"/>
          <p:nvPr/>
        </p:nvPicPr>
        <p:blipFill rotWithShape="1">
          <a:blip r:embed="rId6">
            <a:alphaModFix/>
          </a:blip>
          <a:srcRect b="0" l="0" r="0" t="0"/>
          <a:stretch/>
        </p:blipFill>
        <p:spPr>
          <a:xfrm>
            <a:off x="2066321" y="98331"/>
            <a:ext cx="1702326" cy="2447461"/>
          </a:xfrm>
          <a:prstGeom prst="rect">
            <a:avLst/>
          </a:prstGeom>
          <a:noFill/>
          <a:ln cap="flat" cmpd="sng" w="19050">
            <a:solidFill>
              <a:schemeClr val="dk1"/>
            </a:solidFill>
            <a:prstDash val="solid"/>
            <a:round/>
            <a:headEnd len="sm" w="sm" type="none"/>
            <a:tailEnd len="sm" w="sm" type="none"/>
          </a:ln>
        </p:spPr>
      </p:pic>
      <p:pic>
        <p:nvPicPr>
          <p:cNvPr id="148" name="Google Shape;148;p15"/>
          <p:cNvPicPr preferRelativeResize="0"/>
          <p:nvPr/>
        </p:nvPicPr>
        <p:blipFill rotWithShape="1">
          <a:blip r:embed="rId7">
            <a:alphaModFix/>
          </a:blip>
          <a:srcRect b="0" l="0" r="0" t="0"/>
          <a:stretch/>
        </p:blipFill>
        <p:spPr>
          <a:xfrm>
            <a:off x="107803" y="111308"/>
            <a:ext cx="1803685" cy="2434484"/>
          </a:xfrm>
          <a:prstGeom prst="rect">
            <a:avLst/>
          </a:prstGeom>
          <a:noFill/>
          <a:ln cap="flat" cmpd="sng" w="19050">
            <a:solidFill>
              <a:schemeClr val="dk1"/>
            </a:solidFill>
            <a:prstDash val="solid"/>
            <a:round/>
            <a:headEnd len="sm" w="sm" type="none"/>
            <a:tailEnd len="sm" w="sm" type="none"/>
          </a:ln>
        </p:spPr>
      </p:pic>
      <p:pic>
        <p:nvPicPr>
          <p:cNvPr id="149" name="Google Shape;149;p15"/>
          <p:cNvPicPr preferRelativeResize="0"/>
          <p:nvPr/>
        </p:nvPicPr>
        <p:blipFill rotWithShape="1">
          <a:blip r:embed="rId8">
            <a:alphaModFix/>
          </a:blip>
          <a:srcRect b="2618" l="2078" r="3017" t="2180"/>
          <a:stretch/>
        </p:blipFill>
        <p:spPr>
          <a:xfrm>
            <a:off x="91049" y="2622994"/>
            <a:ext cx="1702020" cy="2386980"/>
          </a:xfrm>
          <a:prstGeom prst="rect">
            <a:avLst/>
          </a:prstGeom>
          <a:noFill/>
          <a:ln cap="flat" cmpd="sng" w="19050">
            <a:solidFill>
              <a:schemeClr val="dk1"/>
            </a:solidFill>
            <a:prstDash val="solid"/>
            <a:round/>
            <a:headEnd len="sm" w="sm" type="none"/>
            <a:tailEnd len="sm" w="sm" type="none"/>
          </a:ln>
        </p:spPr>
      </p:pic>
      <p:pic>
        <p:nvPicPr>
          <p:cNvPr id="150" name="Google Shape;150;p15"/>
          <p:cNvPicPr preferRelativeResize="0"/>
          <p:nvPr/>
        </p:nvPicPr>
        <p:blipFill rotWithShape="1">
          <a:blip r:embed="rId9">
            <a:alphaModFix/>
          </a:blip>
          <a:srcRect b="0" l="0" r="0" t="0"/>
          <a:stretch/>
        </p:blipFill>
        <p:spPr>
          <a:xfrm>
            <a:off x="7247174" y="85660"/>
            <a:ext cx="1702325" cy="2434721"/>
          </a:xfrm>
          <a:prstGeom prst="rect">
            <a:avLst/>
          </a:prstGeom>
          <a:noFill/>
          <a:ln cap="flat" cmpd="sng" w="19050">
            <a:solidFill>
              <a:schemeClr val="dk1"/>
            </a:solidFill>
            <a:prstDash val="solid"/>
            <a:round/>
            <a:headEnd len="sm" w="sm" type="none"/>
            <a:tailEnd len="sm" w="sm" type="none"/>
          </a:ln>
        </p:spPr>
      </p:pic>
      <p:pic>
        <p:nvPicPr>
          <p:cNvPr id="151" name="Google Shape;151;p15"/>
          <p:cNvPicPr preferRelativeResize="0"/>
          <p:nvPr/>
        </p:nvPicPr>
        <p:blipFill rotWithShape="1">
          <a:blip r:embed="rId10">
            <a:alphaModFix/>
          </a:blip>
          <a:srcRect b="0" l="0" r="0" t="0"/>
          <a:stretch/>
        </p:blipFill>
        <p:spPr>
          <a:xfrm>
            <a:off x="1929457" y="3364672"/>
            <a:ext cx="1976052" cy="1624152"/>
          </a:xfrm>
          <a:prstGeom prst="rect">
            <a:avLst/>
          </a:prstGeom>
          <a:noFill/>
          <a:ln cap="flat" cmpd="sng" w="19050">
            <a:solidFill>
              <a:schemeClr val="dk1"/>
            </a:solidFill>
            <a:prstDash val="solid"/>
            <a:round/>
            <a:headEnd len="sm" w="sm" type="none"/>
            <a:tailEnd len="sm" w="sm" type="none"/>
          </a:ln>
        </p:spPr>
      </p:pic>
      <p:pic>
        <p:nvPicPr>
          <p:cNvPr id="152" name="Google Shape;152;p15"/>
          <p:cNvPicPr preferRelativeResize="0"/>
          <p:nvPr/>
        </p:nvPicPr>
        <p:blipFill rotWithShape="1">
          <a:blip r:embed="rId11">
            <a:alphaModFix/>
          </a:blip>
          <a:srcRect b="0" l="0" r="0" t="0"/>
          <a:stretch/>
        </p:blipFill>
        <p:spPr>
          <a:xfrm>
            <a:off x="5437495" y="85660"/>
            <a:ext cx="1702325" cy="2406393"/>
          </a:xfrm>
          <a:prstGeom prst="rect">
            <a:avLst/>
          </a:prstGeom>
          <a:noFill/>
          <a:ln cap="flat" cmpd="sng" w="19050">
            <a:solidFill>
              <a:schemeClr val="dk1"/>
            </a:solidFill>
            <a:prstDash val="solid"/>
            <a:round/>
            <a:headEnd len="sm" w="sm" type="none"/>
            <a:tailEnd len="sm" w="sm" type="none"/>
          </a:ln>
        </p:spPr>
      </p:pic>
      <p:pic>
        <p:nvPicPr>
          <p:cNvPr id="153" name="Google Shape;153;p15"/>
          <p:cNvPicPr preferRelativeResize="0"/>
          <p:nvPr/>
        </p:nvPicPr>
        <p:blipFill rotWithShape="1">
          <a:blip r:embed="rId12">
            <a:alphaModFix/>
          </a:blip>
          <a:srcRect b="0" l="2248" r="0" t="0"/>
          <a:stretch/>
        </p:blipFill>
        <p:spPr>
          <a:xfrm>
            <a:off x="2959286" y="2891318"/>
            <a:ext cx="2271522" cy="1099108"/>
          </a:xfrm>
          <a:prstGeom prst="rect">
            <a:avLst/>
          </a:prstGeom>
          <a:noFill/>
          <a:ln cap="flat" cmpd="sng" w="19050">
            <a:solidFill>
              <a:schemeClr val="dk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59" name="Google Shape;159;p16"/>
          <p:cNvSpPr txBox="1"/>
          <p:nvPr>
            <p:ph idx="1" type="body"/>
          </p:nvPr>
        </p:nvSpPr>
        <p:spPr>
          <a:xfrm>
            <a:off x="819150" y="1539825"/>
            <a:ext cx="7505700" cy="3080400"/>
          </a:xfrm>
          <a:prstGeom prst="rect">
            <a:avLst/>
          </a:prstGeom>
        </p:spPr>
        <p:txBody>
          <a:bodyPr anchorCtr="0" anchor="t" bIns="91425" lIns="91425" spcFirstLastPara="1" rIns="91425" wrap="square" tIns="91425">
            <a:normAutofit fontScale="92500" lnSpcReduction="20000"/>
          </a:bodyPr>
          <a:lstStyle/>
          <a:p>
            <a:pPr indent="0" lvl="0" marL="0" rtl="0" algn="just">
              <a:lnSpc>
                <a:spcPct val="106666"/>
              </a:lnSpc>
              <a:spcBef>
                <a:spcPts val="0"/>
              </a:spcBef>
              <a:spcAft>
                <a:spcPts val="0"/>
              </a:spcAft>
              <a:buNone/>
            </a:pPr>
            <a:r>
              <a:rPr lang="en-GB" sz="1700"/>
              <a:t>How do each member of staff </a:t>
            </a:r>
            <a:r>
              <a:rPr lang="en-GB" sz="1700"/>
              <a:t>keep</a:t>
            </a:r>
            <a:r>
              <a:rPr lang="en-GB" sz="1700"/>
              <a:t> the children safe in school: </a:t>
            </a:r>
            <a:endParaRPr sz="1700"/>
          </a:p>
          <a:p>
            <a:pPr indent="-328453" lvl="0" marL="457200" rtl="0" algn="just">
              <a:lnSpc>
                <a:spcPct val="106666"/>
              </a:lnSpc>
              <a:spcBef>
                <a:spcPts val="800"/>
              </a:spcBef>
              <a:spcAft>
                <a:spcPts val="0"/>
              </a:spcAft>
              <a:buSzPct val="100000"/>
              <a:buChar char="-"/>
            </a:pPr>
            <a:r>
              <a:rPr b="1" lang="en-GB" sz="1700" u="sng"/>
              <a:t>A listening school</a:t>
            </a:r>
            <a:r>
              <a:rPr lang="en-GB" sz="1700"/>
              <a:t> = we deal with all issues raised by children and parents.</a:t>
            </a:r>
            <a:endParaRPr sz="1700"/>
          </a:p>
          <a:p>
            <a:pPr indent="-328453" lvl="0" marL="457200" rtl="0" algn="just">
              <a:lnSpc>
                <a:spcPct val="106666"/>
              </a:lnSpc>
              <a:spcBef>
                <a:spcPts val="0"/>
              </a:spcBef>
              <a:spcAft>
                <a:spcPts val="0"/>
              </a:spcAft>
              <a:buSzPct val="100000"/>
              <a:buChar char="-"/>
            </a:pPr>
            <a:r>
              <a:rPr b="1" lang="en-GB" sz="1700" u="sng"/>
              <a:t>Curriculum</a:t>
            </a:r>
            <a:r>
              <a:rPr b="1" lang="en-GB" sz="1700"/>
              <a:t> </a:t>
            </a:r>
            <a:r>
              <a:rPr lang="en-GB" sz="1700"/>
              <a:t>= teaching children through the curriculum via the PSHE curriculum based on SCARF curriculum.</a:t>
            </a:r>
            <a:endParaRPr sz="1700"/>
          </a:p>
          <a:p>
            <a:pPr indent="-328453" lvl="0" marL="457200" rtl="0" algn="just">
              <a:lnSpc>
                <a:spcPct val="106666"/>
              </a:lnSpc>
              <a:spcBef>
                <a:spcPts val="0"/>
              </a:spcBef>
              <a:spcAft>
                <a:spcPts val="0"/>
              </a:spcAft>
              <a:buSzPct val="100000"/>
              <a:buChar char="-"/>
            </a:pPr>
            <a:r>
              <a:rPr b="1" lang="en-GB" sz="1700" u="sng"/>
              <a:t>Behaviour </a:t>
            </a:r>
            <a:r>
              <a:rPr lang="en-GB" sz="1700"/>
              <a:t>= </a:t>
            </a:r>
            <a:r>
              <a:rPr lang="en-GB" sz="1700"/>
              <a:t>continuously</a:t>
            </a:r>
            <a:r>
              <a:rPr lang="en-GB" sz="1700"/>
              <a:t> observing and monitoring behaviour.</a:t>
            </a:r>
            <a:endParaRPr sz="1700"/>
          </a:p>
          <a:p>
            <a:pPr indent="-328453" lvl="0" marL="457200" rtl="0" algn="just">
              <a:lnSpc>
                <a:spcPct val="106666"/>
              </a:lnSpc>
              <a:spcBef>
                <a:spcPts val="0"/>
              </a:spcBef>
              <a:spcAft>
                <a:spcPts val="0"/>
              </a:spcAft>
              <a:buSzPct val="100000"/>
              <a:buChar char="-"/>
            </a:pPr>
            <a:r>
              <a:rPr b="1" lang="en-GB" sz="1700" u="sng"/>
              <a:t>Attendance monitoring</a:t>
            </a:r>
            <a:r>
              <a:rPr lang="en-GB" sz="1700"/>
              <a:t> = ensuring we know where children are if absent and supporting children return to school.</a:t>
            </a:r>
            <a:endParaRPr sz="1700"/>
          </a:p>
          <a:p>
            <a:pPr indent="-328453" lvl="0" marL="457200" rtl="0" algn="just">
              <a:lnSpc>
                <a:spcPct val="106666"/>
              </a:lnSpc>
              <a:spcBef>
                <a:spcPts val="0"/>
              </a:spcBef>
              <a:spcAft>
                <a:spcPts val="0"/>
              </a:spcAft>
              <a:buSzPct val="100000"/>
              <a:buChar char="-"/>
            </a:pPr>
            <a:r>
              <a:rPr b="1" lang="en-GB" sz="1700" u="sng"/>
              <a:t>Governors </a:t>
            </a:r>
            <a:r>
              <a:rPr lang="en-GB" sz="1700"/>
              <a:t>= full reports to Governors during FGB meetings whilst </a:t>
            </a:r>
            <a:r>
              <a:rPr lang="en-GB" sz="1700"/>
              <a:t>maintaining</a:t>
            </a:r>
            <a:r>
              <a:rPr lang="en-GB" sz="1700"/>
              <a:t> confidentiality.</a:t>
            </a:r>
            <a:endParaRPr sz="1700"/>
          </a:p>
          <a:p>
            <a:pPr indent="-328453" lvl="0" marL="457200" rtl="0" algn="just">
              <a:lnSpc>
                <a:spcPct val="106666"/>
              </a:lnSpc>
              <a:spcBef>
                <a:spcPts val="0"/>
              </a:spcBef>
              <a:spcAft>
                <a:spcPts val="0"/>
              </a:spcAft>
              <a:buSzPct val="100000"/>
              <a:buChar char="-"/>
            </a:pPr>
            <a:r>
              <a:rPr b="1" lang="en-GB" sz="1700" u="sng"/>
              <a:t>SEND and Inclusion</a:t>
            </a:r>
            <a:r>
              <a:rPr lang="en-GB" sz="1700"/>
              <a:t> = supporting </a:t>
            </a:r>
            <a:r>
              <a:rPr lang="en-GB" sz="1700"/>
              <a:t>children</a:t>
            </a:r>
            <a:r>
              <a:rPr lang="en-GB" sz="1700"/>
              <a:t> with SEND in school. We are an </a:t>
            </a:r>
            <a:r>
              <a:rPr lang="en-GB" sz="1700"/>
              <a:t>inclusive</a:t>
            </a:r>
            <a:r>
              <a:rPr lang="en-GB" sz="1700"/>
              <a:t> school and support all to flourish and thrive! </a:t>
            </a:r>
            <a:endParaRPr sz="1700"/>
          </a:p>
          <a:p>
            <a:pPr indent="-328453" lvl="0" marL="457200" rtl="0" algn="just">
              <a:lnSpc>
                <a:spcPct val="106666"/>
              </a:lnSpc>
              <a:spcBef>
                <a:spcPts val="0"/>
              </a:spcBef>
              <a:spcAft>
                <a:spcPts val="0"/>
              </a:spcAft>
              <a:buSzPct val="100000"/>
              <a:buChar char="-"/>
            </a:pPr>
            <a:r>
              <a:rPr b="1" lang="en-GB" sz="1700" u="sng"/>
              <a:t>Mental Health and Wellbeing</a:t>
            </a:r>
            <a:r>
              <a:rPr lang="en-GB" sz="1700"/>
              <a:t> = teaching and support via the curriculum and staff within school.</a:t>
            </a:r>
            <a:endParaRPr sz="1700"/>
          </a:p>
        </p:txBody>
      </p:sp>
      <p:pic>
        <p:nvPicPr>
          <p:cNvPr id="160" name="Google Shape;160;p16"/>
          <p:cNvPicPr preferRelativeResize="0"/>
          <p:nvPr/>
        </p:nvPicPr>
        <p:blipFill>
          <a:blip r:embed="rId3">
            <a:alphaModFix/>
          </a:blip>
          <a:stretch>
            <a:fillRect/>
          </a:stretch>
        </p:blipFill>
        <p:spPr>
          <a:xfrm>
            <a:off x="7926150" y="479100"/>
            <a:ext cx="514350" cy="60118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66" name="Google Shape;166;p17"/>
          <p:cNvSpPr txBox="1"/>
          <p:nvPr>
            <p:ph idx="1" type="body"/>
          </p:nvPr>
        </p:nvSpPr>
        <p:spPr>
          <a:xfrm>
            <a:off x="819150" y="1539825"/>
            <a:ext cx="7505700" cy="3080400"/>
          </a:xfrm>
          <a:prstGeom prst="rect">
            <a:avLst/>
          </a:prstGeom>
        </p:spPr>
        <p:txBody>
          <a:bodyPr anchorCtr="0" anchor="t" bIns="91425" lIns="91425" spcFirstLastPara="1" rIns="91425" wrap="square" tIns="91425">
            <a:normAutofit lnSpcReduction="10000"/>
          </a:bodyPr>
          <a:lstStyle/>
          <a:p>
            <a:pPr indent="0" lvl="0" marL="0" rtl="0" algn="just">
              <a:lnSpc>
                <a:spcPct val="106666"/>
              </a:lnSpc>
              <a:spcBef>
                <a:spcPts val="0"/>
              </a:spcBef>
              <a:spcAft>
                <a:spcPts val="0"/>
              </a:spcAft>
              <a:buNone/>
            </a:pPr>
            <a:r>
              <a:rPr lang="en-GB" sz="1700"/>
              <a:t>How do each member of staff keep the children safe in school: </a:t>
            </a:r>
            <a:endParaRPr sz="1700"/>
          </a:p>
          <a:p>
            <a:pPr indent="-336550" lvl="0" marL="457200" rtl="0" algn="just">
              <a:lnSpc>
                <a:spcPct val="106666"/>
              </a:lnSpc>
              <a:spcBef>
                <a:spcPts val="800"/>
              </a:spcBef>
              <a:spcAft>
                <a:spcPts val="0"/>
              </a:spcAft>
              <a:buSzPts val="1700"/>
              <a:buChar char="-"/>
            </a:pPr>
            <a:r>
              <a:rPr b="1" lang="en-GB" sz="1700" u="sng"/>
              <a:t>Child Protection</a:t>
            </a:r>
            <a:r>
              <a:rPr lang="en-GB" sz="1700"/>
              <a:t> = protecting all children in school who may have suffered or be likely to have suffered harm. </a:t>
            </a:r>
            <a:endParaRPr sz="1700"/>
          </a:p>
          <a:p>
            <a:pPr indent="-336550" lvl="0" marL="457200" rtl="0" algn="just">
              <a:lnSpc>
                <a:spcPct val="106666"/>
              </a:lnSpc>
              <a:spcBef>
                <a:spcPts val="0"/>
              </a:spcBef>
              <a:spcAft>
                <a:spcPts val="0"/>
              </a:spcAft>
              <a:buSzPts val="1700"/>
              <a:buChar char="-"/>
            </a:pPr>
            <a:r>
              <a:rPr b="1" lang="en-GB" sz="1700" u="sng"/>
              <a:t>Online Safety</a:t>
            </a:r>
            <a:r>
              <a:rPr lang="en-GB" sz="1700"/>
              <a:t> = </a:t>
            </a:r>
            <a:r>
              <a:rPr lang="en-GB" sz="1700"/>
              <a:t>teaching and support via the curriculum and staff within school. Online filtering system in school and focus on understanding CONTENT, CONTACT, CONDUCT and COMMERCE.</a:t>
            </a:r>
            <a:endParaRPr sz="1700"/>
          </a:p>
          <a:p>
            <a:pPr indent="-336550" lvl="0" marL="457200" rtl="0" algn="just">
              <a:lnSpc>
                <a:spcPct val="106666"/>
              </a:lnSpc>
              <a:spcBef>
                <a:spcPts val="0"/>
              </a:spcBef>
              <a:spcAft>
                <a:spcPts val="0"/>
              </a:spcAft>
              <a:buSzPts val="1700"/>
              <a:buChar char="-"/>
            </a:pPr>
            <a:r>
              <a:rPr b="1" lang="en-GB" sz="1700" u="sng"/>
              <a:t>Health and Safety</a:t>
            </a:r>
            <a:r>
              <a:rPr lang="en-GB" sz="1700"/>
              <a:t> = monitoring the safety of the school both inside and outside of the building.</a:t>
            </a:r>
            <a:endParaRPr sz="1700"/>
          </a:p>
          <a:p>
            <a:pPr indent="-336550" lvl="0" marL="457200" rtl="0" algn="just">
              <a:lnSpc>
                <a:spcPct val="106666"/>
              </a:lnSpc>
              <a:spcBef>
                <a:spcPts val="0"/>
              </a:spcBef>
              <a:spcAft>
                <a:spcPts val="0"/>
              </a:spcAft>
              <a:buSzPts val="1700"/>
              <a:buChar char="-"/>
            </a:pPr>
            <a:r>
              <a:rPr b="1" lang="en-GB" sz="1700" u="sng"/>
              <a:t>Whistle  blowing</a:t>
            </a:r>
            <a:r>
              <a:rPr lang="en-GB" sz="1700"/>
              <a:t> = staff’s understanding of how to raise concerns.</a:t>
            </a:r>
            <a:endParaRPr sz="1700"/>
          </a:p>
          <a:p>
            <a:pPr indent="-336550" lvl="0" marL="457200" rtl="0" algn="just">
              <a:lnSpc>
                <a:spcPct val="106666"/>
              </a:lnSpc>
              <a:spcBef>
                <a:spcPts val="0"/>
              </a:spcBef>
              <a:spcAft>
                <a:spcPts val="0"/>
              </a:spcAft>
              <a:buSzPts val="1700"/>
              <a:buChar char="-"/>
            </a:pPr>
            <a:r>
              <a:rPr b="1" lang="en-GB" sz="1700" u="sng"/>
              <a:t>Safer Recruitment</a:t>
            </a:r>
            <a:r>
              <a:rPr lang="en-GB" sz="1700"/>
              <a:t> = Key staff and Governors are trained to ensure safer recruitment is in place.</a:t>
            </a:r>
            <a:endParaRPr sz="1700"/>
          </a:p>
        </p:txBody>
      </p:sp>
      <p:pic>
        <p:nvPicPr>
          <p:cNvPr id="167" name="Google Shape;167;p17"/>
          <p:cNvPicPr preferRelativeResize="0"/>
          <p:nvPr/>
        </p:nvPicPr>
        <p:blipFill>
          <a:blip r:embed="rId3">
            <a:alphaModFix/>
          </a:blip>
          <a:stretch>
            <a:fillRect/>
          </a:stretch>
        </p:blipFill>
        <p:spPr>
          <a:xfrm>
            <a:off x="7810500" y="419600"/>
            <a:ext cx="514350" cy="60118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73" name="Google Shape;173;p18"/>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stay up to date on ‘Keeping Children Safe in School? </a:t>
            </a:r>
            <a:endParaRPr sz="1700"/>
          </a:p>
          <a:p>
            <a:pPr indent="-336550" lvl="0" marL="457200" rtl="0" algn="just">
              <a:lnSpc>
                <a:spcPct val="106666"/>
              </a:lnSpc>
              <a:spcBef>
                <a:spcPts val="800"/>
              </a:spcBef>
              <a:spcAft>
                <a:spcPts val="0"/>
              </a:spcAft>
              <a:buSzPts val="1700"/>
              <a:buChar char="-"/>
            </a:pPr>
            <a:r>
              <a:rPr lang="en-GB" sz="1700"/>
              <a:t>Staff are all </a:t>
            </a:r>
            <a:r>
              <a:rPr lang="en-GB" sz="1700"/>
              <a:t>trained</a:t>
            </a:r>
            <a:r>
              <a:rPr lang="en-GB" sz="1700"/>
              <a:t> on current KCSIE measures every year. </a:t>
            </a:r>
            <a:endParaRPr sz="1700"/>
          </a:p>
          <a:p>
            <a:pPr indent="-336550" lvl="0" marL="457200" rtl="0" algn="just">
              <a:lnSpc>
                <a:spcPct val="106666"/>
              </a:lnSpc>
              <a:spcBef>
                <a:spcPts val="0"/>
              </a:spcBef>
              <a:spcAft>
                <a:spcPts val="0"/>
              </a:spcAft>
              <a:buSzPts val="1700"/>
              <a:buChar char="-"/>
            </a:pPr>
            <a:r>
              <a:rPr lang="en-GB" sz="1700"/>
              <a:t>CPD is delivered on specific features of identifying harm. What types of harm we may encounter and what signs these may present. </a:t>
            </a:r>
            <a:endParaRPr sz="1700"/>
          </a:p>
          <a:p>
            <a:pPr indent="-336550" lvl="0" marL="457200" rtl="0" algn="just">
              <a:lnSpc>
                <a:spcPct val="106666"/>
              </a:lnSpc>
              <a:spcBef>
                <a:spcPts val="0"/>
              </a:spcBef>
              <a:spcAft>
                <a:spcPts val="0"/>
              </a:spcAft>
              <a:buSzPts val="1700"/>
              <a:buChar char="-"/>
            </a:pPr>
            <a:r>
              <a:rPr lang="en-GB" sz="1700"/>
              <a:t>Staff are also trained on the processes of raising concerns to the DSL team. </a:t>
            </a:r>
            <a:endParaRPr sz="1700"/>
          </a:p>
          <a:p>
            <a:pPr indent="-336550" lvl="0" marL="457200" rtl="0" algn="just">
              <a:lnSpc>
                <a:spcPct val="106666"/>
              </a:lnSpc>
              <a:spcBef>
                <a:spcPts val="0"/>
              </a:spcBef>
              <a:spcAft>
                <a:spcPts val="0"/>
              </a:spcAft>
              <a:buSzPts val="1700"/>
              <a:buChar char="-"/>
            </a:pPr>
            <a:r>
              <a:rPr lang="en-GB" sz="1700"/>
              <a:t>DSL Team have yearly updates on Safeguarding and regular training to ensure their level of understanding is always relevant and up to date. </a:t>
            </a:r>
            <a:endParaRPr sz="1700"/>
          </a:p>
          <a:p>
            <a:pPr indent="-336550" lvl="0" marL="457200" rtl="0" algn="just">
              <a:lnSpc>
                <a:spcPct val="106666"/>
              </a:lnSpc>
              <a:spcBef>
                <a:spcPts val="0"/>
              </a:spcBef>
              <a:spcAft>
                <a:spcPts val="0"/>
              </a:spcAft>
              <a:buSzPts val="1700"/>
              <a:buChar char="-"/>
            </a:pPr>
            <a:r>
              <a:rPr lang="en-GB" sz="1700"/>
              <a:t>GET SAFE </a:t>
            </a:r>
            <a:r>
              <a:rPr lang="en-GB" sz="1700"/>
              <a:t>training</a:t>
            </a:r>
            <a:r>
              <a:rPr lang="en-GB" sz="1700"/>
              <a:t> on identifying potential radicalisation signs. </a:t>
            </a:r>
            <a:endParaRPr sz="1700"/>
          </a:p>
          <a:p>
            <a:pPr indent="-336550" lvl="0" marL="457200" rtl="0" algn="just">
              <a:lnSpc>
                <a:spcPct val="106666"/>
              </a:lnSpc>
              <a:spcBef>
                <a:spcPts val="0"/>
              </a:spcBef>
              <a:spcAft>
                <a:spcPts val="0"/>
              </a:spcAft>
              <a:buSzPts val="1700"/>
              <a:buChar char="-"/>
            </a:pPr>
            <a:r>
              <a:rPr lang="en-GB" sz="1700"/>
              <a:t>Police termly update on Contextualised Safeguarding issues. </a:t>
            </a:r>
            <a:endParaRPr sz="1700"/>
          </a:p>
          <a:p>
            <a:pPr indent="-336550" lvl="0" marL="457200" rtl="0" algn="just">
              <a:lnSpc>
                <a:spcPct val="106666"/>
              </a:lnSpc>
              <a:spcBef>
                <a:spcPts val="0"/>
              </a:spcBef>
              <a:spcAft>
                <a:spcPts val="0"/>
              </a:spcAft>
              <a:buSzPts val="1700"/>
              <a:buChar char="-"/>
            </a:pPr>
            <a:r>
              <a:rPr lang="en-GB" sz="1700"/>
              <a:t>Recent </a:t>
            </a:r>
            <a:r>
              <a:rPr lang="en-GB" sz="1700"/>
              <a:t>training</a:t>
            </a:r>
            <a:r>
              <a:rPr lang="en-GB" sz="1700"/>
              <a:t> in: Operation Encompass, FGM, Forced Marriage and CSE.</a:t>
            </a:r>
            <a:endParaRPr sz="1700"/>
          </a:p>
        </p:txBody>
      </p:sp>
      <p:pic>
        <p:nvPicPr>
          <p:cNvPr id="174" name="Google Shape;174;p18"/>
          <p:cNvPicPr preferRelativeResize="0"/>
          <p:nvPr/>
        </p:nvPicPr>
        <p:blipFill>
          <a:blip r:embed="rId3">
            <a:alphaModFix/>
          </a:blip>
          <a:stretch>
            <a:fillRect/>
          </a:stretch>
        </p:blipFill>
        <p:spPr>
          <a:xfrm>
            <a:off x="7810500" y="453000"/>
            <a:ext cx="514350" cy="60118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80" name="Google Shape;180;p19"/>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raise a concern in school? </a:t>
            </a:r>
            <a:endParaRPr sz="1700"/>
          </a:p>
          <a:p>
            <a:pPr indent="-336550" lvl="0" marL="457200" rtl="0" algn="just">
              <a:lnSpc>
                <a:spcPct val="106666"/>
              </a:lnSpc>
              <a:spcBef>
                <a:spcPts val="800"/>
              </a:spcBef>
              <a:spcAft>
                <a:spcPts val="0"/>
              </a:spcAft>
              <a:buSzPts val="1700"/>
              <a:buChar char="-"/>
            </a:pPr>
            <a:r>
              <a:rPr lang="en-GB" sz="1700"/>
              <a:t>Staff monitor children at all times. All classes are discussed each week in Staff Meetings with teachers. </a:t>
            </a:r>
            <a:endParaRPr sz="1700"/>
          </a:p>
          <a:p>
            <a:pPr indent="-336550" lvl="0" marL="457200" rtl="0" algn="just">
              <a:lnSpc>
                <a:spcPct val="106666"/>
              </a:lnSpc>
              <a:spcBef>
                <a:spcPts val="0"/>
              </a:spcBef>
              <a:spcAft>
                <a:spcPts val="0"/>
              </a:spcAft>
              <a:buSzPts val="1700"/>
              <a:buChar char="-"/>
            </a:pPr>
            <a:r>
              <a:rPr lang="en-GB" sz="1700"/>
              <a:t>If they have a concern they will raise to DSL team. </a:t>
            </a:r>
            <a:endParaRPr sz="1700"/>
          </a:p>
          <a:p>
            <a:pPr indent="-336550" lvl="0" marL="457200" rtl="0" algn="just">
              <a:lnSpc>
                <a:spcPct val="106666"/>
              </a:lnSpc>
              <a:spcBef>
                <a:spcPts val="0"/>
              </a:spcBef>
              <a:spcAft>
                <a:spcPts val="0"/>
              </a:spcAft>
              <a:buSzPts val="1700"/>
              <a:buChar char="-"/>
            </a:pPr>
            <a:r>
              <a:rPr lang="en-GB" sz="1700"/>
              <a:t>If a child brings a concern to a member of staff they will listen. They will reassure and make it clear they are taking all that is said seriously. </a:t>
            </a:r>
            <a:endParaRPr sz="1700"/>
          </a:p>
          <a:p>
            <a:pPr indent="-336550" lvl="0" marL="457200" rtl="0" algn="just">
              <a:lnSpc>
                <a:spcPct val="106666"/>
              </a:lnSpc>
              <a:spcBef>
                <a:spcPts val="0"/>
              </a:spcBef>
              <a:spcAft>
                <a:spcPts val="0"/>
              </a:spcAft>
              <a:buSzPts val="1700"/>
              <a:buChar char="-"/>
            </a:pPr>
            <a:r>
              <a:rPr lang="en-GB" sz="1700"/>
              <a:t>They will explain what they are </a:t>
            </a:r>
            <a:r>
              <a:rPr lang="en-GB" sz="1700"/>
              <a:t>going</a:t>
            </a:r>
            <a:r>
              <a:rPr lang="en-GB" sz="1700"/>
              <a:t> to do next. </a:t>
            </a:r>
            <a:endParaRPr sz="1700"/>
          </a:p>
          <a:p>
            <a:pPr indent="-336550" lvl="0" marL="457200" rtl="0" algn="just">
              <a:lnSpc>
                <a:spcPct val="106666"/>
              </a:lnSpc>
              <a:spcBef>
                <a:spcPts val="0"/>
              </a:spcBef>
              <a:spcAft>
                <a:spcPts val="0"/>
              </a:spcAft>
              <a:buSzPts val="1700"/>
              <a:buChar char="-"/>
            </a:pPr>
            <a:r>
              <a:rPr lang="en-GB" sz="1700"/>
              <a:t>They will relay the information to a member of the DSL team. </a:t>
            </a:r>
            <a:endParaRPr sz="1700"/>
          </a:p>
          <a:p>
            <a:pPr indent="-336550" lvl="0" marL="457200" rtl="0" algn="just">
              <a:lnSpc>
                <a:spcPct val="106666"/>
              </a:lnSpc>
              <a:spcBef>
                <a:spcPts val="0"/>
              </a:spcBef>
              <a:spcAft>
                <a:spcPts val="0"/>
              </a:spcAft>
              <a:buSzPts val="1700"/>
              <a:buChar char="-"/>
            </a:pPr>
            <a:r>
              <a:rPr lang="en-GB" sz="1700"/>
              <a:t>They will make a factual record, on CPOMS, of what the child has said. </a:t>
            </a:r>
            <a:endParaRPr sz="1700"/>
          </a:p>
        </p:txBody>
      </p:sp>
      <p:pic>
        <p:nvPicPr>
          <p:cNvPr id="181" name="Google Shape;181;p19"/>
          <p:cNvPicPr preferRelativeResize="0"/>
          <p:nvPr/>
        </p:nvPicPr>
        <p:blipFill>
          <a:blip r:embed="rId3">
            <a:alphaModFix/>
          </a:blip>
          <a:stretch>
            <a:fillRect/>
          </a:stretch>
        </p:blipFill>
        <p:spPr>
          <a:xfrm>
            <a:off x="7810500" y="646100"/>
            <a:ext cx="514350" cy="60118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20"/>
          <p:cNvPicPr preferRelativeResize="0"/>
          <p:nvPr/>
        </p:nvPicPr>
        <p:blipFill rotWithShape="1">
          <a:blip r:embed="rId3">
            <a:alphaModFix/>
          </a:blip>
          <a:srcRect b="0" l="0" r="0" t="0"/>
          <a:stretch/>
        </p:blipFill>
        <p:spPr>
          <a:xfrm>
            <a:off x="1775201" y="775084"/>
            <a:ext cx="5593599" cy="3593334"/>
          </a:xfrm>
          <a:prstGeom prst="rect">
            <a:avLst/>
          </a:prstGeom>
          <a:noFill/>
          <a:ln>
            <a:noFill/>
          </a:ln>
        </p:spPr>
      </p:pic>
      <p:pic>
        <p:nvPicPr>
          <p:cNvPr id="188" name="Google Shape;188;p20"/>
          <p:cNvPicPr preferRelativeResize="0"/>
          <p:nvPr/>
        </p:nvPicPr>
        <p:blipFill>
          <a:blip r:embed="rId4">
            <a:alphaModFix/>
          </a:blip>
          <a:stretch>
            <a:fillRect/>
          </a:stretch>
        </p:blipFill>
        <p:spPr>
          <a:xfrm>
            <a:off x="7767450" y="295400"/>
            <a:ext cx="733425" cy="8572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u="sng"/>
              <a:t>‘How we keep children safe’ </a:t>
            </a:r>
            <a:endParaRPr b="1" u="sng"/>
          </a:p>
        </p:txBody>
      </p:sp>
      <p:sp>
        <p:nvSpPr>
          <p:cNvPr id="194" name="Google Shape;194;p21"/>
          <p:cNvSpPr txBox="1"/>
          <p:nvPr>
            <p:ph idx="1" type="body"/>
          </p:nvPr>
        </p:nvSpPr>
        <p:spPr>
          <a:xfrm>
            <a:off x="819150" y="1539825"/>
            <a:ext cx="7505700" cy="3080400"/>
          </a:xfrm>
          <a:prstGeom prst="rect">
            <a:avLst/>
          </a:prstGeom>
        </p:spPr>
        <p:txBody>
          <a:bodyPr anchorCtr="0" anchor="t" bIns="91425" lIns="91425" spcFirstLastPara="1" rIns="91425" wrap="square" tIns="91425">
            <a:normAutofit/>
          </a:bodyPr>
          <a:lstStyle/>
          <a:p>
            <a:pPr indent="0" lvl="0" marL="0" rtl="0" algn="just">
              <a:lnSpc>
                <a:spcPct val="106666"/>
              </a:lnSpc>
              <a:spcBef>
                <a:spcPts val="0"/>
              </a:spcBef>
              <a:spcAft>
                <a:spcPts val="0"/>
              </a:spcAft>
              <a:buNone/>
            </a:pPr>
            <a:r>
              <a:rPr lang="en-GB" sz="1700"/>
              <a:t>How do staff raise a concern in school? </a:t>
            </a:r>
            <a:endParaRPr sz="1700"/>
          </a:p>
          <a:p>
            <a:pPr indent="-336550" lvl="0" marL="457200" rtl="0" algn="just">
              <a:lnSpc>
                <a:spcPct val="106666"/>
              </a:lnSpc>
              <a:spcBef>
                <a:spcPts val="800"/>
              </a:spcBef>
              <a:spcAft>
                <a:spcPts val="0"/>
              </a:spcAft>
              <a:buSzPts val="1700"/>
              <a:buChar char="-"/>
            </a:pPr>
            <a:r>
              <a:rPr lang="en-GB" sz="1700"/>
              <a:t>DSL team are able to access support from the LA: </a:t>
            </a:r>
            <a:endParaRPr sz="1700"/>
          </a:p>
          <a:p>
            <a:pPr indent="0" lvl="0" marL="457200" rtl="0" algn="just">
              <a:lnSpc>
                <a:spcPct val="106666"/>
              </a:lnSpc>
              <a:spcBef>
                <a:spcPts val="800"/>
              </a:spcBef>
              <a:spcAft>
                <a:spcPts val="0"/>
              </a:spcAft>
              <a:buNone/>
            </a:pPr>
            <a:r>
              <a:rPr lang="en-GB" sz="1700"/>
              <a:t>Early Help</a:t>
            </a:r>
            <a:endParaRPr sz="1700"/>
          </a:p>
          <a:p>
            <a:pPr indent="0" lvl="0" marL="457200" rtl="0" algn="just">
              <a:lnSpc>
                <a:spcPct val="106666"/>
              </a:lnSpc>
              <a:spcBef>
                <a:spcPts val="800"/>
              </a:spcBef>
              <a:spcAft>
                <a:spcPts val="0"/>
              </a:spcAft>
              <a:buNone/>
            </a:pPr>
            <a:r>
              <a:rPr lang="en-GB" sz="1700"/>
              <a:t>LA Safeguarding Team via the Family Front Door</a:t>
            </a:r>
            <a:endParaRPr sz="1700"/>
          </a:p>
          <a:p>
            <a:pPr indent="-336550" lvl="0" marL="457200" rtl="0" algn="just">
              <a:lnSpc>
                <a:spcPct val="106666"/>
              </a:lnSpc>
              <a:spcBef>
                <a:spcPts val="800"/>
              </a:spcBef>
              <a:spcAft>
                <a:spcPts val="0"/>
              </a:spcAft>
              <a:buSzPts val="1700"/>
              <a:buChar char="-"/>
            </a:pPr>
            <a:r>
              <a:rPr lang="en-GB" sz="1700"/>
              <a:t>School will then work closely with other agencies to ensure the child is protected and safe. </a:t>
            </a:r>
            <a:endParaRPr sz="1700"/>
          </a:p>
          <a:p>
            <a:pPr indent="0" lvl="0" marL="457200" rtl="0" algn="ctr">
              <a:lnSpc>
                <a:spcPct val="90000"/>
              </a:lnSpc>
              <a:spcBef>
                <a:spcPts val="800"/>
              </a:spcBef>
              <a:spcAft>
                <a:spcPts val="0"/>
              </a:spcAft>
              <a:buNone/>
            </a:pPr>
            <a:r>
              <a:rPr b="1" lang="en-GB" sz="2200" u="sng">
                <a:solidFill>
                  <a:srgbClr val="000000"/>
                </a:solidFill>
              </a:rPr>
              <a:t>Remember: ‘Doing nothing is not an option’</a:t>
            </a:r>
            <a:endParaRPr sz="2200">
              <a:solidFill>
                <a:srgbClr val="000000"/>
              </a:solidFill>
            </a:endParaRPr>
          </a:p>
          <a:p>
            <a:pPr indent="0" lvl="0" marL="457200" rtl="0" algn="ctr">
              <a:lnSpc>
                <a:spcPct val="90000"/>
              </a:lnSpc>
              <a:spcBef>
                <a:spcPts val="1000"/>
              </a:spcBef>
              <a:spcAft>
                <a:spcPts val="0"/>
              </a:spcAft>
              <a:buNone/>
            </a:pPr>
            <a:r>
              <a:rPr b="1" lang="en-GB" sz="2200" u="sng">
                <a:solidFill>
                  <a:srgbClr val="000000"/>
                </a:solidFill>
              </a:rPr>
              <a:t>Safeguarding is everyone’s responsibility</a:t>
            </a:r>
            <a:endParaRPr sz="1100"/>
          </a:p>
        </p:txBody>
      </p:sp>
      <p:pic>
        <p:nvPicPr>
          <p:cNvPr id="195" name="Google Shape;195;p21"/>
          <p:cNvPicPr preferRelativeResize="0"/>
          <p:nvPr/>
        </p:nvPicPr>
        <p:blipFill>
          <a:blip r:embed="rId3">
            <a:alphaModFix/>
          </a:blip>
          <a:stretch>
            <a:fillRect/>
          </a:stretch>
        </p:blipFill>
        <p:spPr>
          <a:xfrm>
            <a:off x="7892750" y="436300"/>
            <a:ext cx="514350" cy="60118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