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Lst>
  <p:sldSz cy="5143500" cx="9144000"/>
  <p:notesSz cx="6858000" cy="9144000"/>
  <p:embeddedFontLst>
    <p:embeddedFont>
      <p:font typeface="Roboto"/>
      <p:regular r:id="rId35"/>
      <p:bold r:id="rId36"/>
      <p:italic r:id="rId37"/>
      <p:boldItalic r:id="rId38"/>
    </p:embeddedFont>
    <p:embeddedFont>
      <p:font typeface="Playfair Display"/>
      <p:regular r:id="rId39"/>
      <p:bold r:id="rId40"/>
      <p:italic r:id="rId41"/>
      <p:boldItalic r:id="rId42"/>
    </p:embeddedFont>
    <p:embeddedFont>
      <p:font typeface="Montserrat"/>
      <p:regular r:id="rId43"/>
      <p:bold r:id="rId44"/>
      <p:italic r:id="rId45"/>
      <p:boldItalic r:id="rId46"/>
    </p:embeddedFont>
    <p:embeddedFont>
      <p:font typeface="Oswald"/>
      <p:regular r:id="rId47"/>
      <p:bold r:id="rId4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PlayfairDisplay-bold.fntdata"/><Relationship Id="rId20" Type="http://schemas.openxmlformats.org/officeDocument/2006/relationships/slide" Target="slides/slide15.xml"/><Relationship Id="rId42" Type="http://schemas.openxmlformats.org/officeDocument/2006/relationships/font" Target="fonts/PlayfairDisplay-boldItalic.fntdata"/><Relationship Id="rId41" Type="http://schemas.openxmlformats.org/officeDocument/2006/relationships/font" Target="fonts/PlayfairDisplay-italic.fntdata"/><Relationship Id="rId22" Type="http://schemas.openxmlformats.org/officeDocument/2006/relationships/slide" Target="slides/slide17.xml"/><Relationship Id="rId44" Type="http://schemas.openxmlformats.org/officeDocument/2006/relationships/font" Target="fonts/Montserrat-bold.fntdata"/><Relationship Id="rId21" Type="http://schemas.openxmlformats.org/officeDocument/2006/relationships/slide" Target="slides/slide16.xml"/><Relationship Id="rId43" Type="http://schemas.openxmlformats.org/officeDocument/2006/relationships/font" Target="fonts/Montserrat-regular.fntdata"/><Relationship Id="rId24" Type="http://schemas.openxmlformats.org/officeDocument/2006/relationships/slide" Target="slides/slide19.xml"/><Relationship Id="rId46" Type="http://schemas.openxmlformats.org/officeDocument/2006/relationships/font" Target="fonts/Montserrat-boldItalic.fntdata"/><Relationship Id="rId23" Type="http://schemas.openxmlformats.org/officeDocument/2006/relationships/slide" Target="slides/slide18.xml"/><Relationship Id="rId45" Type="http://schemas.openxmlformats.org/officeDocument/2006/relationships/font" Target="fonts/Montserrat-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48" Type="http://schemas.openxmlformats.org/officeDocument/2006/relationships/font" Target="fonts/Oswald-bold.fntdata"/><Relationship Id="rId25" Type="http://schemas.openxmlformats.org/officeDocument/2006/relationships/slide" Target="slides/slide20.xml"/><Relationship Id="rId47" Type="http://schemas.openxmlformats.org/officeDocument/2006/relationships/font" Target="fonts/Oswald-regular.fnt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font" Target="fonts/Roboto-regular.fntdata"/><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font" Target="fonts/Roboto-italic.fntdata"/><Relationship Id="rId14" Type="http://schemas.openxmlformats.org/officeDocument/2006/relationships/slide" Target="slides/slide9.xml"/><Relationship Id="rId36" Type="http://schemas.openxmlformats.org/officeDocument/2006/relationships/font" Target="fonts/Roboto-bold.fntdata"/><Relationship Id="rId17" Type="http://schemas.openxmlformats.org/officeDocument/2006/relationships/slide" Target="slides/slide12.xml"/><Relationship Id="rId39" Type="http://schemas.openxmlformats.org/officeDocument/2006/relationships/font" Target="fonts/PlayfairDisplay-regular.fntdata"/><Relationship Id="rId16" Type="http://schemas.openxmlformats.org/officeDocument/2006/relationships/slide" Target="slides/slide11.xml"/><Relationship Id="rId38" Type="http://schemas.openxmlformats.org/officeDocument/2006/relationships/font" Target="fonts/Roboto-boldItalic.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 name="Shape 54"/>
        <p:cNvGrpSpPr/>
        <p:nvPr/>
      </p:nvGrpSpPr>
      <p:grpSpPr>
        <a:xfrm>
          <a:off x="0" y="0"/>
          <a:ext cx="0" cy="0"/>
          <a:chOff x="0" y="0"/>
          <a:chExt cx="0" cy="0"/>
        </a:xfrm>
      </p:grpSpPr>
      <p:sp>
        <p:nvSpPr>
          <p:cNvPr id="55" name="Google Shape;55;p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6" name="Google Shape;56;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2" name="Google Shape;62;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1f5824e3ffd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1" name="Google Shape;71;g1f5824e3ffd_0_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g1f5824e3ffd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0" name="Google Shape;80;g1f5824e3ffd_0_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1f5824e3ffd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9" name="Google Shape;89;g1f5824e3ffd_0_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29494482ee8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29494482ee8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3122c79cc5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5" name="Google Shape;105;g3122c79cc58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1f5824e3ff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2" name="Google Shape;112;g1f5824e3ffd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2ab9815e15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9" name="Google Shape;119;g2ab9815e158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321c9169091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6" name="Google Shape;126;g321c9169091_1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20f1cfbb60e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3" name="Google Shape;133;g20f1cfbb60e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3189dc9e1bf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0" name="Google Shape;140;g3189dc9e1bf_0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29494482ee8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 name="Google Shape;147;g29494482ee8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3189dc9e1b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4" name="Google Shape;154;g3189dc9e1bf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39f0e1d6d2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1" name="Google Shape;161;g39f0e1d6d26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g20697a9d14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8" name="Google Shape;168;g20697a9d14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3189dc9e1bf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5" name="Google Shape;175;g3189dc9e1bf_0_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39f0e1d6d26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2" name="Google Shape;182;g39f0e1d6d26_0_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g1dcdd2010a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9" name="Google Shape;189;g1dcdd2010a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g3189dc9e1bf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6" name="Google Shape;196;g3189dc9e1bf_0_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29494482ee8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29494482ee8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31d1d82d7d0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0" name="Google Shape;210;g31d1d82d7d0_0_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1ea453845e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7" name="Google Shape;217;g1ea453845e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31d4ae4e47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4" name="Google Shape;224;g31d4ae4e471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29494482ee8_0_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1" name="Google Shape;231;g29494482ee8_0_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g31d4ae4e471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8" name="Google Shape;238;g31d4ae4e471_0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200c1ad7cf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5" name="Google Shape;245;g200c1ad7cf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g31d1d82d7d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2" name="Google Shape;252;g31d1d82d7d0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g1dcdd2010a7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9" name="Google Shape;259;g1dcdd2010a7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p2"/>
          <p:cNvSpPr/>
          <p:nvPr/>
        </p:nvSpPr>
        <p:spPr>
          <a:xfrm>
            <a:off x="4286250" y="0"/>
            <a:ext cx="72300" cy="5143500"/>
          </a:xfrm>
          <a:prstGeom prst="rect">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 name="Google Shape;11;p2"/>
          <p:cNvSpPr/>
          <p:nvPr/>
        </p:nvSpPr>
        <p:spPr>
          <a:xfrm>
            <a:off x="4358475" y="0"/>
            <a:ext cx="38532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 name="Google Shape;12;p2"/>
          <p:cNvSpPr txBox="1"/>
          <p:nvPr>
            <p:ph type="ctrTitle"/>
          </p:nvPr>
        </p:nvSpPr>
        <p:spPr>
          <a:xfrm>
            <a:off x="344250" y="1403850"/>
            <a:ext cx="8455500" cy="2146800"/>
          </a:xfrm>
          <a:prstGeom prst="rect">
            <a:avLst/>
          </a:prstGeom>
          <a:solidFill>
            <a:srgbClr val="FFFFFF"/>
          </a:solid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6800"/>
              <a:buFont typeface="Playfair Display"/>
              <a:buNone/>
              <a:defRPr b="1" sz="6800">
                <a:latin typeface="Playfair Display"/>
                <a:ea typeface="Playfair Display"/>
                <a:cs typeface="Playfair Display"/>
                <a:sym typeface="Playfair Display"/>
              </a:defRPr>
            </a:lvl1pPr>
            <a:lvl2pPr lvl="1" algn="ctr">
              <a:lnSpc>
                <a:spcPct val="100000"/>
              </a:lnSpc>
              <a:spcBef>
                <a:spcPts val="0"/>
              </a:spcBef>
              <a:spcAft>
                <a:spcPts val="0"/>
              </a:spcAft>
              <a:buSzPts val="6800"/>
              <a:buFont typeface="Playfair Display"/>
              <a:buNone/>
              <a:defRPr b="1" sz="6800">
                <a:latin typeface="Playfair Display"/>
                <a:ea typeface="Playfair Display"/>
                <a:cs typeface="Playfair Display"/>
                <a:sym typeface="Playfair Display"/>
              </a:defRPr>
            </a:lvl2pPr>
            <a:lvl3pPr lvl="2" algn="ctr">
              <a:lnSpc>
                <a:spcPct val="100000"/>
              </a:lnSpc>
              <a:spcBef>
                <a:spcPts val="0"/>
              </a:spcBef>
              <a:spcAft>
                <a:spcPts val="0"/>
              </a:spcAft>
              <a:buSzPts val="6800"/>
              <a:buFont typeface="Playfair Display"/>
              <a:buNone/>
              <a:defRPr b="1" sz="6800">
                <a:latin typeface="Playfair Display"/>
                <a:ea typeface="Playfair Display"/>
                <a:cs typeface="Playfair Display"/>
                <a:sym typeface="Playfair Display"/>
              </a:defRPr>
            </a:lvl3pPr>
            <a:lvl4pPr lvl="3" algn="ctr">
              <a:lnSpc>
                <a:spcPct val="100000"/>
              </a:lnSpc>
              <a:spcBef>
                <a:spcPts val="0"/>
              </a:spcBef>
              <a:spcAft>
                <a:spcPts val="0"/>
              </a:spcAft>
              <a:buSzPts val="6800"/>
              <a:buFont typeface="Playfair Display"/>
              <a:buNone/>
              <a:defRPr b="1" sz="6800">
                <a:latin typeface="Playfair Display"/>
                <a:ea typeface="Playfair Display"/>
                <a:cs typeface="Playfair Display"/>
                <a:sym typeface="Playfair Display"/>
              </a:defRPr>
            </a:lvl4pPr>
            <a:lvl5pPr lvl="4" algn="ctr">
              <a:lnSpc>
                <a:spcPct val="100000"/>
              </a:lnSpc>
              <a:spcBef>
                <a:spcPts val="0"/>
              </a:spcBef>
              <a:spcAft>
                <a:spcPts val="0"/>
              </a:spcAft>
              <a:buSzPts val="6800"/>
              <a:buFont typeface="Playfair Display"/>
              <a:buNone/>
              <a:defRPr b="1" sz="6800">
                <a:latin typeface="Playfair Display"/>
                <a:ea typeface="Playfair Display"/>
                <a:cs typeface="Playfair Display"/>
                <a:sym typeface="Playfair Display"/>
              </a:defRPr>
            </a:lvl5pPr>
            <a:lvl6pPr lvl="5" algn="ctr">
              <a:lnSpc>
                <a:spcPct val="100000"/>
              </a:lnSpc>
              <a:spcBef>
                <a:spcPts val="0"/>
              </a:spcBef>
              <a:spcAft>
                <a:spcPts val="0"/>
              </a:spcAft>
              <a:buSzPts val="6800"/>
              <a:buFont typeface="Playfair Display"/>
              <a:buNone/>
              <a:defRPr b="1" sz="6800">
                <a:latin typeface="Playfair Display"/>
                <a:ea typeface="Playfair Display"/>
                <a:cs typeface="Playfair Display"/>
                <a:sym typeface="Playfair Display"/>
              </a:defRPr>
            </a:lvl6pPr>
            <a:lvl7pPr lvl="6" algn="ctr">
              <a:lnSpc>
                <a:spcPct val="100000"/>
              </a:lnSpc>
              <a:spcBef>
                <a:spcPts val="0"/>
              </a:spcBef>
              <a:spcAft>
                <a:spcPts val="0"/>
              </a:spcAft>
              <a:buSzPts val="6800"/>
              <a:buFont typeface="Playfair Display"/>
              <a:buNone/>
              <a:defRPr b="1" sz="6800">
                <a:latin typeface="Playfair Display"/>
                <a:ea typeface="Playfair Display"/>
                <a:cs typeface="Playfair Display"/>
                <a:sym typeface="Playfair Display"/>
              </a:defRPr>
            </a:lvl7pPr>
            <a:lvl8pPr lvl="7" algn="ctr">
              <a:lnSpc>
                <a:spcPct val="100000"/>
              </a:lnSpc>
              <a:spcBef>
                <a:spcPts val="0"/>
              </a:spcBef>
              <a:spcAft>
                <a:spcPts val="0"/>
              </a:spcAft>
              <a:buSzPts val="6800"/>
              <a:buFont typeface="Playfair Display"/>
              <a:buNone/>
              <a:defRPr b="1" sz="6800">
                <a:latin typeface="Playfair Display"/>
                <a:ea typeface="Playfair Display"/>
                <a:cs typeface="Playfair Display"/>
                <a:sym typeface="Playfair Display"/>
              </a:defRPr>
            </a:lvl8pPr>
            <a:lvl9pPr lvl="8" algn="ctr">
              <a:lnSpc>
                <a:spcPct val="100000"/>
              </a:lnSpc>
              <a:spcBef>
                <a:spcPts val="0"/>
              </a:spcBef>
              <a:spcAft>
                <a:spcPts val="0"/>
              </a:spcAft>
              <a:buSzPts val="6800"/>
              <a:buFont typeface="Playfair Display"/>
              <a:buNone/>
              <a:defRPr b="1" sz="6800">
                <a:latin typeface="Playfair Display"/>
                <a:ea typeface="Playfair Display"/>
                <a:cs typeface="Playfair Display"/>
                <a:sym typeface="Playfair Display"/>
              </a:defRPr>
            </a:lvl9pPr>
          </a:lstStyle>
          <a:p/>
        </p:txBody>
      </p:sp>
      <p:sp>
        <p:nvSpPr>
          <p:cNvPr id="13" name="Google Shape;13;p2"/>
          <p:cNvSpPr txBox="1"/>
          <p:nvPr>
            <p:ph idx="1" type="subTitle"/>
          </p:nvPr>
        </p:nvSpPr>
        <p:spPr>
          <a:xfrm>
            <a:off x="344250" y="3550650"/>
            <a:ext cx="4910100" cy="577800"/>
          </a:xfrm>
          <a:prstGeom prst="rect">
            <a:avLst/>
          </a:prstGeom>
          <a:solidFill>
            <a:schemeClr val="dk2"/>
          </a:solidFill>
          <a:ln>
            <a:noFill/>
          </a:ln>
        </p:spPr>
        <p:txBody>
          <a:bodyPr anchorCtr="0" anchor="ctr" bIns="91425" lIns="91425" spcFirstLastPara="1" rIns="91425" wrap="square" tIns="91425">
            <a:normAutofit/>
          </a:bodyPr>
          <a:lstStyle>
            <a:lvl1pPr lvl="0" algn="l">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1pPr>
            <a:lvl2pPr lvl="1" algn="l">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2pPr>
            <a:lvl3pPr lvl="2" algn="l">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3pPr>
            <a:lvl4pPr lvl="3" algn="l">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4pPr>
            <a:lvl5pPr lvl="4" algn="l">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5pPr>
            <a:lvl6pPr lvl="5" algn="l">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6pPr>
            <a:lvl7pPr lvl="6" algn="l">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7pPr>
            <a:lvl8pPr lvl="7" algn="l">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8pPr>
            <a:lvl9pPr lvl="8" algn="l">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9pPr>
          </a:lstStyle>
          <a:p/>
        </p:txBody>
      </p:sp>
      <p:sp>
        <p:nvSpPr>
          <p:cNvPr id="14" name="Google Shape;14;p2"/>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5" name="Shape 15"/>
        <p:cNvGrpSpPr/>
        <p:nvPr/>
      </p:nvGrpSpPr>
      <p:grpSpPr>
        <a:xfrm>
          <a:off x="0" y="0"/>
          <a:ext cx="0" cy="0"/>
          <a:chOff x="0" y="0"/>
          <a:chExt cx="0" cy="0"/>
        </a:xfrm>
      </p:grpSpPr>
      <p:sp>
        <p:nvSpPr>
          <p:cNvPr id="16" name="Google Shape;16;p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17" name="Google Shape;17;p3"/>
          <p:cNvSpPr txBox="1"/>
          <p:nvPr>
            <p:ph idx="1" type="body"/>
          </p:nvPr>
        </p:nvSpPr>
        <p:spPr>
          <a:xfrm>
            <a:off x="311700" y="1234075"/>
            <a:ext cx="8520600" cy="33348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8" name="Google Shape;18;p3"/>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4"/>
        </a:solidFill>
      </p:bgPr>
    </p:bg>
    <p:spTree>
      <p:nvGrpSpPr>
        <p:cNvPr id="19" name="Shape 19"/>
        <p:cNvGrpSpPr/>
        <p:nvPr/>
      </p:nvGrpSpPr>
      <p:grpSpPr>
        <a:xfrm>
          <a:off x="0" y="0"/>
          <a:ext cx="0" cy="0"/>
          <a:chOff x="0" y="0"/>
          <a:chExt cx="0" cy="0"/>
        </a:xfrm>
      </p:grpSpPr>
      <p:sp>
        <p:nvSpPr>
          <p:cNvPr id="20" name="Google Shape;20;p4"/>
          <p:cNvSpPr/>
          <p:nvPr/>
        </p:nvSpPr>
        <p:spPr>
          <a:xfrm rot="5400000">
            <a:off x="4550700" y="-498600"/>
            <a:ext cx="42600" cy="8455800"/>
          </a:xfrm>
          <a:prstGeom prst="rect">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 name="Google Shape;21;p4"/>
          <p:cNvSpPr txBox="1"/>
          <p:nvPr>
            <p:ph type="title"/>
          </p:nvPr>
        </p:nvSpPr>
        <p:spPr>
          <a:xfrm>
            <a:off x="344250" y="1403850"/>
            <a:ext cx="8455500" cy="2146800"/>
          </a:xfrm>
          <a:prstGeom prst="rect">
            <a:avLst/>
          </a:prstGeom>
          <a:solidFill>
            <a:srgbClr val="FFFFFF"/>
          </a:solid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4800"/>
              <a:buFont typeface="Playfair Display"/>
              <a:buNone/>
              <a:defRPr b="1" sz="4800">
                <a:latin typeface="Playfair Display"/>
                <a:ea typeface="Playfair Display"/>
                <a:cs typeface="Playfair Display"/>
                <a:sym typeface="Playfair Display"/>
              </a:defRPr>
            </a:lvl1pPr>
            <a:lvl2pPr lvl="1" algn="ctr">
              <a:lnSpc>
                <a:spcPct val="100000"/>
              </a:lnSpc>
              <a:spcBef>
                <a:spcPts val="0"/>
              </a:spcBef>
              <a:spcAft>
                <a:spcPts val="0"/>
              </a:spcAft>
              <a:buSzPts val="4800"/>
              <a:buFont typeface="Playfair Display"/>
              <a:buNone/>
              <a:defRPr b="1" sz="4800">
                <a:latin typeface="Playfair Display"/>
                <a:ea typeface="Playfair Display"/>
                <a:cs typeface="Playfair Display"/>
                <a:sym typeface="Playfair Display"/>
              </a:defRPr>
            </a:lvl2pPr>
            <a:lvl3pPr lvl="2" algn="ctr">
              <a:lnSpc>
                <a:spcPct val="100000"/>
              </a:lnSpc>
              <a:spcBef>
                <a:spcPts val="0"/>
              </a:spcBef>
              <a:spcAft>
                <a:spcPts val="0"/>
              </a:spcAft>
              <a:buSzPts val="4800"/>
              <a:buFont typeface="Playfair Display"/>
              <a:buNone/>
              <a:defRPr b="1" sz="4800">
                <a:latin typeface="Playfair Display"/>
                <a:ea typeface="Playfair Display"/>
                <a:cs typeface="Playfair Display"/>
                <a:sym typeface="Playfair Display"/>
              </a:defRPr>
            </a:lvl3pPr>
            <a:lvl4pPr lvl="3" algn="ctr">
              <a:lnSpc>
                <a:spcPct val="100000"/>
              </a:lnSpc>
              <a:spcBef>
                <a:spcPts val="0"/>
              </a:spcBef>
              <a:spcAft>
                <a:spcPts val="0"/>
              </a:spcAft>
              <a:buSzPts val="4800"/>
              <a:buFont typeface="Playfair Display"/>
              <a:buNone/>
              <a:defRPr b="1" sz="4800">
                <a:latin typeface="Playfair Display"/>
                <a:ea typeface="Playfair Display"/>
                <a:cs typeface="Playfair Display"/>
                <a:sym typeface="Playfair Display"/>
              </a:defRPr>
            </a:lvl4pPr>
            <a:lvl5pPr lvl="4" algn="ctr">
              <a:lnSpc>
                <a:spcPct val="100000"/>
              </a:lnSpc>
              <a:spcBef>
                <a:spcPts val="0"/>
              </a:spcBef>
              <a:spcAft>
                <a:spcPts val="0"/>
              </a:spcAft>
              <a:buSzPts val="4800"/>
              <a:buFont typeface="Playfair Display"/>
              <a:buNone/>
              <a:defRPr b="1" sz="4800">
                <a:latin typeface="Playfair Display"/>
                <a:ea typeface="Playfair Display"/>
                <a:cs typeface="Playfair Display"/>
                <a:sym typeface="Playfair Display"/>
              </a:defRPr>
            </a:lvl5pPr>
            <a:lvl6pPr lvl="5" algn="ctr">
              <a:lnSpc>
                <a:spcPct val="100000"/>
              </a:lnSpc>
              <a:spcBef>
                <a:spcPts val="0"/>
              </a:spcBef>
              <a:spcAft>
                <a:spcPts val="0"/>
              </a:spcAft>
              <a:buSzPts val="4800"/>
              <a:buFont typeface="Playfair Display"/>
              <a:buNone/>
              <a:defRPr b="1" sz="4800">
                <a:latin typeface="Playfair Display"/>
                <a:ea typeface="Playfair Display"/>
                <a:cs typeface="Playfair Display"/>
                <a:sym typeface="Playfair Display"/>
              </a:defRPr>
            </a:lvl6pPr>
            <a:lvl7pPr lvl="6" algn="ctr">
              <a:lnSpc>
                <a:spcPct val="100000"/>
              </a:lnSpc>
              <a:spcBef>
                <a:spcPts val="0"/>
              </a:spcBef>
              <a:spcAft>
                <a:spcPts val="0"/>
              </a:spcAft>
              <a:buSzPts val="4800"/>
              <a:buFont typeface="Playfair Display"/>
              <a:buNone/>
              <a:defRPr b="1" sz="4800">
                <a:latin typeface="Playfair Display"/>
                <a:ea typeface="Playfair Display"/>
                <a:cs typeface="Playfair Display"/>
                <a:sym typeface="Playfair Display"/>
              </a:defRPr>
            </a:lvl7pPr>
            <a:lvl8pPr lvl="7" algn="ctr">
              <a:lnSpc>
                <a:spcPct val="100000"/>
              </a:lnSpc>
              <a:spcBef>
                <a:spcPts val="0"/>
              </a:spcBef>
              <a:spcAft>
                <a:spcPts val="0"/>
              </a:spcAft>
              <a:buSzPts val="4800"/>
              <a:buFont typeface="Playfair Display"/>
              <a:buNone/>
              <a:defRPr b="1" sz="4800">
                <a:latin typeface="Playfair Display"/>
                <a:ea typeface="Playfair Display"/>
                <a:cs typeface="Playfair Display"/>
                <a:sym typeface="Playfair Display"/>
              </a:defRPr>
            </a:lvl8pPr>
            <a:lvl9pPr lvl="8" algn="ctr">
              <a:lnSpc>
                <a:spcPct val="100000"/>
              </a:lnSpc>
              <a:spcBef>
                <a:spcPts val="0"/>
              </a:spcBef>
              <a:spcAft>
                <a:spcPts val="0"/>
              </a:spcAft>
              <a:buSzPts val="4800"/>
              <a:buFont typeface="Playfair Display"/>
              <a:buNone/>
              <a:defRPr b="1" sz="4800">
                <a:latin typeface="Playfair Display"/>
                <a:ea typeface="Playfair Display"/>
                <a:cs typeface="Playfair Display"/>
                <a:sym typeface="Playfair Display"/>
              </a:defRPr>
            </a:lvl9pPr>
          </a:lstStyle>
          <a:p/>
        </p:txBody>
      </p:sp>
      <p:sp>
        <p:nvSpPr>
          <p:cNvPr id="22" name="Google Shape;22;p4"/>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3" name="Shape 23"/>
        <p:cNvGrpSpPr/>
        <p:nvPr/>
      </p:nvGrpSpPr>
      <p:grpSpPr>
        <a:xfrm>
          <a:off x="0" y="0"/>
          <a:ext cx="0" cy="0"/>
          <a:chOff x="0" y="0"/>
          <a:chExt cx="0" cy="0"/>
        </a:xfrm>
      </p:grpSpPr>
      <p:sp>
        <p:nvSpPr>
          <p:cNvPr id="24" name="Google Shape;24;p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25" name="Google Shape;25;p5"/>
          <p:cNvSpPr txBox="1"/>
          <p:nvPr>
            <p:ph idx="1" type="body"/>
          </p:nvPr>
        </p:nvSpPr>
        <p:spPr>
          <a:xfrm>
            <a:off x="311700" y="1234050"/>
            <a:ext cx="3999900" cy="33348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6" name="Google Shape;26;p5"/>
          <p:cNvSpPr txBox="1"/>
          <p:nvPr>
            <p:ph idx="2" type="body"/>
          </p:nvPr>
        </p:nvSpPr>
        <p:spPr>
          <a:xfrm>
            <a:off x="4832400" y="1234050"/>
            <a:ext cx="3999900" cy="33348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7" name="Google Shape;27;p5"/>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8" name="Shape 28"/>
        <p:cNvGrpSpPr/>
        <p:nvPr/>
      </p:nvGrpSpPr>
      <p:grpSpPr>
        <a:xfrm>
          <a:off x="0" y="0"/>
          <a:ext cx="0" cy="0"/>
          <a:chOff x="0" y="0"/>
          <a:chExt cx="0" cy="0"/>
        </a:xfrm>
      </p:grpSpPr>
      <p:sp>
        <p:nvSpPr>
          <p:cNvPr id="29" name="Google Shape;29;p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30" name="Google Shape;30;p6"/>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1" name="Shape 31"/>
        <p:cNvGrpSpPr/>
        <p:nvPr/>
      </p:nvGrpSpPr>
      <p:grpSpPr>
        <a:xfrm>
          <a:off x="0" y="0"/>
          <a:ext cx="0" cy="0"/>
          <a:chOff x="0" y="0"/>
          <a:chExt cx="0" cy="0"/>
        </a:xfrm>
      </p:grpSpPr>
      <p:sp>
        <p:nvSpPr>
          <p:cNvPr id="32" name="Google Shape;32;p7"/>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3" name="Google Shape;33;p7"/>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4" name="Google Shape;34;p7"/>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35" name="Shape 35"/>
        <p:cNvGrpSpPr/>
        <p:nvPr/>
      </p:nvGrpSpPr>
      <p:grpSpPr>
        <a:xfrm>
          <a:off x="0" y="0"/>
          <a:ext cx="0" cy="0"/>
          <a:chOff x="0" y="0"/>
          <a:chExt cx="0" cy="0"/>
        </a:xfrm>
      </p:grpSpPr>
      <p:sp>
        <p:nvSpPr>
          <p:cNvPr id="36" name="Google Shape;36;p8"/>
          <p:cNvSpPr txBox="1"/>
          <p:nvPr>
            <p:ph type="title"/>
          </p:nvPr>
        </p:nvSpPr>
        <p:spPr>
          <a:xfrm>
            <a:off x="490250" y="526350"/>
            <a:ext cx="56187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1pPr>
            <a:lvl2pPr lvl="1"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2pPr>
            <a:lvl3pPr lvl="2"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3pPr>
            <a:lvl4pPr lvl="3"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4pPr>
            <a:lvl5pPr lvl="4"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5pPr>
            <a:lvl6pPr lvl="5"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6pPr>
            <a:lvl7pPr lvl="6"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7pPr>
            <a:lvl8pPr lvl="7"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8pPr>
            <a:lvl9pPr lvl="8"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9pPr>
          </a:lstStyle>
          <a:p/>
        </p:txBody>
      </p:sp>
      <p:sp>
        <p:nvSpPr>
          <p:cNvPr id="37" name="Google Shape;37;p8"/>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8" name="Shape 38"/>
        <p:cNvGrpSpPr/>
        <p:nvPr/>
      </p:nvGrpSpPr>
      <p:grpSpPr>
        <a:xfrm>
          <a:off x="0" y="0"/>
          <a:ext cx="0" cy="0"/>
          <a:chOff x="0" y="0"/>
          <a:chExt cx="0" cy="0"/>
        </a:xfrm>
      </p:grpSpPr>
      <p:sp>
        <p:nvSpPr>
          <p:cNvPr id="39" name="Google Shape;39;p9"/>
          <p:cNvSpPr/>
          <p:nvPr/>
        </p:nvSpPr>
        <p:spPr>
          <a:xfrm>
            <a:off x="4572000" y="-7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40" name="Google Shape;40;p9"/>
          <p:cNvCxnSpPr/>
          <p:nvPr/>
        </p:nvCxnSpPr>
        <p:spPr>
          <a:xfrm>
            <a:off x="5029675" y="4495500"/>
            <a:ext cx="468300" cy="0"/>
          </a:xfrm>
          <a:prstGeom prst="straightConnector1">
            <a:avLst/>
          </a:prstGeom>
          <a:noFill/>
          <a:ln cap="flat" cmpd="sng" w="19050">
            <a:solidFill>
              <a:schemeClr val="dk2"/>
            </a:solidFill>
            <a:prstDash val="solid"/>
            <a:round/>
            <a:headEnd len="sm" w="sm" type="none"/>
            <a:tailEnd len="sm" w="sm" type="none"/>
          </a:ln>
        </p:spPr>
      </p:cxnSp>
      <p:sp>
        <p:nvSpPr>
          <p:cNvPr id="41" name="Google Shape;41;p9"/>
          <p:cNvSpPr txBox="1"/>
          <p:nvPr>
            <p:ph type="title"/>
          </p:nvPr>
        </p:nvSpPr>
        <p:spPr>
          <a:xfrm>
            <a:off x="265500" y="1081675"/>
            <a:ext cx="4045200" cy="17862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2" name="Google Shape;42;p9"/>
          <p:cNvSpPr txBox="1"/>
          <p:nvPr>
            <p:ph idx="1" type="subTitle"/>
          </p:nvPr>
        </p:nvSpPr>
        <p:spPr>
          <a:xfrm>
            <a:off x="265500" y="2921401"/>
            <a:ext cx="4045200" cy="13455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3" name="Google Shape;43;p9"/>
          <p:cNvSpPr txBox="1"/>
          <p:nvPr>
            <p:ph idx="2" type="body"/>
          </p:nvPr>
        </p:nvSpPr>
        <p:spPr>
          <a:xfrm>
            <a:off x="4939500" y="724200"/>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highlight>
                  <a:schemeClr val="lt1"/>
                </a:highlight>
              </a:defRPr>
            </a:lvl1pPr>
            <a:lvl2pPr indent="-317500" lvl="1" marL="914400" algn="l">
              <a:lnSpc>
                <a:spcPct val="115000"/>
              </a:lnSpc>
              <a:spcBef>
                <a:spcPts val="0"/>
              </a:spcBef>
              <a:spcAft>
                <a:spcPts val="0"/>
              </a:spcAft>
              <a:buSzPts val="1400"/>
              <a:buChar char="○"/>
              <a:defRPr>
                <a:highlight>
                  <a:schemeClr val="lt1"/>
                </a:highlight>
              </a:defRPr>
            </a:lvl2pPr>
            <a:lvl3pPr indent="-317500" lvl="2" marL="1371600" algn="l">
              <a:lnSpc>
                <a:spcPct val="115000"/>
              </a:lnSpc>
              <a:spcBef>
                <a:spcPts val="0"/>
              </a:spcBef>
              <a:spcAft>
                <a:spcPts val="0"/>
              </a:spcAft>
              <a:buSzPts val="1400"/>
              <a:buChar char="■"/>
              <a:defRPr>
                <a:highlight>
                  <a:schemeClr val="lt1"/>
                </a:highlight>
              </a:defRPr>
            </a:lvl3pPr>
            <a:lvl4pPr indent="-317500" lvl="3" marL="1828800" algn="l">
              <a:lnSpc>
                <a:spcPct val="115000"/>
              </a:lnSpc>
              <a:spcBef>
                <a:spcPts val="0"/>
              </a:spcBef>
              <a:spcAft>
                <a:spcPts val="0"/>
              </a:spcAft>
              <a:buSzPts val="1400"/>
              <a:buChar char="●"/>
              <a:defRPr>
                <a:highlight>
                  <a:schemeClr val="lt1"/>
                </a:highlight>
              </a:defRPr>
            </a:lvl4pPr>
            <a:lvl5pPr indent="-317500" lvl="4" marL="2286000" algn="l">
              <a:lnSpc>
                <a:spcPct val="115000"/>
              </a:lnSpc>
              <a:spcBef>
                <a:spcPts val="0"/>
              </a:spcBef>
              <a:spcAft>
                <a:spcPts val="0"/>
              </a:spcAft>
              <a:buSzPts val="1400"/>
              <a:buChar char="○"/>
              <a:defRPr>
                <a:highlight>
                  <a:schemeClr val="lt1"/>
                </a:highlight>
              </a:defRPr>
            </a:lvl5pPr>
            <a:lvl6pPr indent="-317500" lvl="5" marL="2743200" algn="l">
              <a:lnSpc>
                <a:spcPct val="115000"/>
              </a:lnSpc>
              <a:spcBef>
                <a:spcPts val="0"/>
              </a:spcBef>
              <a:spcAft>
                <a:spcPts val="0"/>
              </a:spcAft>
              <a:buSzPts val="1400"/>
              <a:buChar char="■"/>
              <a:defRPr>
                <a:highlight>
                  <a:schemeClr val="lt1"/>
                </a:highlight>
              </a:defRPr>
            </a:lvl6pPr>
            <a:lvl7pPr indent="-317500" lvl="6" marL="3200400" algn="l">
              <a:lnSpc>
                <a:spcPct val="115000"/>
              </a:lnSpc>
              <a:spcBef>
                <a:spcPts val="0"/>
              </a:spcBef>
              <a:spcAft>
                <a:spcPts val="0"/>
              </a:spcAft>
              <a:buSzPts val="1400"/>
              <a:buChar char="●"/>
              <a:defRPr>
                <a:highlight>
                  <a:schemeClr val="lt1"/>
                </a:highlight>
              </a:defRPr>
            </a:lvl7pPr>
            <a:lvl8pPr indent="-317500" lvl="7" marL="3657600" algn="l">
              <a:lnSpc>
                <a:spcPct val="115000"/>
              </a:lnSpc>
              <a:spcBef>
                <a:spcPts val="0"/>
              </a:spcBef>
              <a:spcAft>
                <a:spcPts val="0"/>
              </a:spcAft>
              <a:buSzPts val="1400"/>
              <a:buChar char="○"/>
              <a:defRPr>
                <a:highlight>
                  <a:schemeClr val="lt1"/>
                </a:highlight>
              </a:defRPr>
            </a:lvl8pPr>
            <a:lvl9pPr indent="-317500" lvl="8" marL="4114800" algn="l">
              <a:lnSpc>
                <a:spcPct val="115000"/>
              </a:lnSpc>
              <a:spcBef>
                <a:spcPts val="0"/>
              </a:spcBef>
              <a:spcAft>
                <a:spcPts val="0"/>
              </a:spcAft>
              <a:buSzPts val="1400"/>
              <a:buChar char="■"/>
              <a:defRPr>
                <a:highlight>
                  <a:schemeClr val="lt1"/>
                </a:highlight>
              </a:defRPr>
            </a:lvl9pPr>
          </a:lstStyle>
          <a:p/>
        </p:txBody>
      </p:sp>
      <p:sp>
        <p:nvSpPr>
          <p:cNvPr id="44" name="Google Shape;44;p9"/>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5" name="Shape 45"/>
        <p:cNvGrpSpPr/>
        <p:nvPr/>
      </p:nvGrpSpPr>
      <p:grpSpPr>
        <a:xfrm>
          <a:off x="0" y="0"/>
          <a:ext cx="0" cy="0"/>
          <a:chOff x="0" y="0"/>
          <a:chExt cx="0" cy="0"/>
        </a:xfrm>
      </p:grpSpPr>
      <p:sp>
        <p:nvSpPr>
          <p:cNvPr id="46" name="Google Shape;46;p10"/>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highlight>
                  <a:schemeClr val="dk1"/>
                </a:highlight>
              </a:defRPr>
            </a:lvl1pPr>
          </a:lstStyle>
          <a:p/>
        </p:txBody>
      </p:sp>
      <p:sp>
        <p:nvSpPr>
          <p:cNvPr id="47" name="Google Shape;47;p10"/>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8" name="Shape 48"/>
        <p:cNvGrpSpPr/>
        <p:nvPr/>
      </p:nvGrpSpPr>
      <p:grpSpPr>
        <a:xfrm>
          <a:off x="0" y="0"/>
          <a:ext cx="0" cy="0"/>
          <a:chOff x="0" y="0"/>
          <a:chExt cx="0" cy="0"/>
        </a:xfrm>
      </p:grpSpPr>
      <p:sp>
        <p:nvSpPr>
          <p:cNvPr id="49" name="Google Shape;49;p11"/>
          <p:cNvSpPr txBox="1"/>
          <p:nvPr>
            <p:ph hasCustomPrompt="1" type="title"/>
          </p:nvPr>
        </p:nvSpPr>
        <p:spPr>
          <a:xfrm>
            <a:off x="311700" y="999925"/>
            <a:ext cx="8520600" cy="21462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4000"/>
              <a:buFont typeface="Montserrat"/>
              <a:buNone/>
              <a:defRPr sz="14000">
                <a:latin typeface="Montserrat"/>
                <a:ea typeface="Montserrat"/>
                <a:cs typeface="Montserrat"/>
                <a:sym typeface="Montserrat"/>
              </a:defRPr>
            </a:lvl1pPr>
            <a:lvl2pPr lvl="1" algn="ctr">
              <a:lnSpc>
                <a:spcPct val="100000"/>
              </a:lnSpc>
              <a:spcBef>
                <a:spcPts val="0"/>
              </a:spcBef>
              <a:spcAft>
                <a:spcPts val="0"/>
              </a:spcAft>
              <a:buSzPts val="14000"/>
              <a:buFont typeface="Montserrat"/>
              <a:buNone/>
              <a:defRPr sz="14000">
                <a:latin typeface="Montserrat"/>
                <a:ea typeface="Montserrat"/>
                <a:cs typeface="Montserrat"/>
                <a:sym typeface="Montserrat"/>
              </a:defRPr>
            </a:lvl2pPr>
            <a:lvl3pPr lvl="2" algn="ctr">
              <a:lnSpc>
                <a:spcPct val="100000"/>
              </a:lnSpc>
              <a:spcBef>
                <a:spcPts val="0"/>
              </a:spcBef>
              <a:spcAft>
                <a:spcPts val="0"/>
              </a:spcAft>
              <a:buSzPts val="14000"/>
              <a:buFont typeface="Montserrat"/>
              <a:buNone/>
              <a:defRPr sz="14000">
                <a:latin typeface="Montserrat"/>
                <a:ea typeface="Montserrat"/>
                <a:cs typeface="Montserrat"/>
                <a:sym typeface="Montserrat"/>
              </a:defRPr>
            </a:lvl3pPr>
            <a:lvl4pPr lvl="3" algn="ctr">
              <a:lnSpc>
                <a:spcPct val="100000"/>
              </a:lnSpc>
              <a:spcBef>
                <a:spcPts val="0"/>
              </a:spcBef>
              <a:spcAft>
                <a:spcPts val="0"/>
              </a:spcAft>
              <a:buSzPts val="14000"/>
              <a:buFont typeface="Montserrat"/>
              <a:buNone/>
              <a:defRPr sz="14000">
                <a:latin typeface="Montserrat"/>
                <a:ea typeface="Montserrat"/>
                <a:cs typeface="Montserrat"/>
                <a:sym typeface="Montserrat"/>
              </a:defRPr>
            </a:lvl4pPr>
            <a:lvl5pPr lvl="4" algn="ctr">
              <a:lnSpc>
                <a:spcPct val="100000"/>
              </a:lnSpc>
              <a:spcBef>
                <a:spcPts val="0"/>
              </a:spcBef>
              <a:spcAft>
                <a:spcPts val="0"/>
              </a:spcAft>
              <a:buSzPts val="14000"/>
              <a:buFont typeface="Montserrat"/>
              <a:buNone/>
              <a:defRPr sz="14000">
                <a:latin typeface="Montserrat"/>
                <a:ea typeface="Montserrat"/>
                <a:cs typeface="Montserrat"/>
                <a:sym typeface="Montserrat"/>
              </a:defRPr>
            </a:lvl5pPr>
            <a:lvl6pPr lvl="5" algn="ctr">
              <a:lnSpc>
                <a:spcPct val="100000"/>
              </a:lnSpc>
              <a:spcBef>
                <a:spcPts val="0"/>
              </a:spcBef>
              <a:spcAft>
                <a:spcPts val="0"/>
              </a:spcAft>
              <a:buSzPts val="14000"/>
              <a:buFont typeface="Montserrat"/>
              <a:buNone/>
              <a:defRPr sz="14000">
                <a:latin typeface="Montserrat"/>
                <a:ea typeface="Montserrat"/>
                <a:cs typeface="Montserrat"/>
                <a:sym typeface="Montserrat"/>
              </a:defRPr>
            </a:lvl6pPr>
            <a:lvl7pPr lvl="6" algn="ctr">
              <a:lnSpc>
                <a:spcPct val="100000"/>
              </a:lnSpc>
              <a:spcBef>
                <a:spcPts val="0"/>
              </a:spcBef>
              <a:spcAft>
                <a:spcPts val="0"/>
              </a:spcAft>
              <a:buSzPts val="14000"/>
              <a:buFont typeface="Montserrat"/>
              <a:buNone/>
              <a:defRPr sz="14000">
                <a:latin typeface="Montserrat"/>
                <a:ea typeface="Montserrat"/>
                <a:cs typeface="Montserrat"/>
                <a:sym typeface="Montserrat"/>
              </a:defRPr>
            </a:lvl7pPr>
            <a:lvl8pPr lvl="7" algn="ctr">
              <a:lnSpc>
                <a:spcPct val="100000"/>
              </a:lnSpc>
              <a:spcBef>
                <a:spcPts val="0"/>
              </a:spcBef>
              <a:spcAft>
                <a:spcPts val="0"/>
              </a:spcAft>
              <a:buSzPts val="14000"/>
              <a:buFont typeface="Montserrat"/>
              <a:buNone/>
              <a:defRPr sz="14000">
                <a:latin typeface="Montserrat"/>
                <a:ea typeface="Montserrat"/>
                <a:cs typeface="Montserrat"/>
                <a:sym typeface="Montserrat"/>
              </a:defRPr>
            </a:lvl8pPr>
            <a:lvl9pPr lvl="8" algn="ctr">
              <a:lnSpc>
                <a:spcPct val="100000"/>
              </a:lnSpc>
              <a:spcBef>
                <a:spcPts val="0"/>
              </a:spcBef>
              <a:spcAft>
                <a:spcPts val="0"/>
              </a:spcAft>
              <a:buSzPts val="14000"/>
              <a:buFont typeface="Montserrat"/>
              <a:buNone/>
              <a:defRPr sz="14000">
                <a:latin typeface="Montserrat"/>
                <a:ea typeface="Montserrat"/>
                <a:cs typeface="Montserrat"/>
                <a:sym typeface="Montserrat"/>
              </a:defRPr>
            </a:lvl9pPr>
          </a:lstStyle>
          <a:p>
            <a:r>
              <a:t>xx%</a:t>
            </a:r>
          </a:p>
        </p:txBody>
      </p:sp>
      <p:sp>
        <p:nvSpPr>
          <p:cNvPr id="50" name="Google Shape;50;p11"/>
          <p:cNvSpPr txBox="1"/>
          <p:nvPr>
            <p:ph idx="1" type="body"/>
          </p:nvPr>
        </p:nvSpPr>
        <p:spPr>
          <a:xfrm>
            <a:off x="311700" y="32284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highlight>
                  <a:schemeClr val="dk1"/>
                </a:highlight>
              </a:defRPr>
            </a:lvl1pPr>
            <a:lvl2pPr indent="-317500" lvl="1" marL="914400" algn="ctr">
              <a:lnSpc>
                <a:spcPct val="115000"/>
              </a:lnSpc>
              <a:spcBef>
                <a:spcPts val="0"/>
              </a:spcBef>
              <a:spcAft>
                <a:spcPts val="0"/>
              </a:spcAft>
              <a:buSzPts val="1400"/>
              <a:buChar char="○"/>
              <a:defRPr>
                <a:highlight>
                  <a:schemeClr val="dk1"/>
                </a:highlight>
              </a:defRPr>
            </a:lvl2pPr>
            <a:lvl3pPr indent="-317500" lvl="2" marL="1371600" algn="ctr">
              <a:lnSpc>
                <a:spcPct val="115000"/>
              </a:lnSpc>
              <a:spcBef>
                <a:spcPts val="0"/>
              </a:spcBef>
              <a:spcAft>
                <a:spcPts val="0"/>
              </a:spcAft>
              <a:buSzPts val="1400"/>
              <a:buChar char="■"/>
              <a:defRPr>
                <a:highlight>
                  <a:schemeClr val="dk1"/>
                </a:highlight>
              </a:defRPr>
            </a:lvl3pPr>
            <a:lvl4pPr indent="-317500" lvl="3" marL="1828800" algn="ctr">
              <a:lnSpc>
                <a:spcPct val="115000"/>
              </a:lnSpc>
              <a:spcBef>
                <a:spcPts val="0"/>
              </a:spcBef>
              <a:spcAft>
                <a:spcPts val="0"/>
              </a:spcAft>
              <a:buSzPts val="1400"/>
              <a:buChar char="●"/>
              <a:defRPr>
                <a:highlight>
                  <a:schemeClr val="dk1"/>
                </a:highlight>
              </a:defRPr>
            </a:lvl4pPr>
            <a:lvl5pPr indent="-317500" lvl="4" marL="2286000" algn="ctr">
              <a:lnSpc>
                <a:spcPct val="115000"/>
              </a:lnSpc>
              <a:spcBef>
                <a:spcPts val="0"/>
              </a:spcBef>
              <a:spcAft>
                <a:spcPts val="0"/>
              </a:spcAft>
              <a:buSzPts val="1400"/>
              <a:buChar char="○"/>
              <a:defRPr>
                <a:highlight>
                  <a:schemeClr val="dk1"/>
                </a:highlight>
              </a:defRPr>
            </a:lvl5pPr>
            <a:lvl6pPr indent="-317500" lvl="5" marL="2743200" algn="ctr">
              <a:lnSpc>
                <a:spcPct val="115000"/>
              </a:lnSpc>
              <a:spcBef>
                <a:spcPts val="0"/>
              </a:spcBef>
              <a:spcAft>
                <a:spcPts val="0"/>
              </a:spcAft>
              <a:buSzPts val="1400"/>
              <a:buChar char="■"/>
              <a:defRPr>
                <a:highlight>
                  <a:schemeClr val="dk1"/>
                </a:highlight>
              </a:defRPr>
            </a:lvl6pPr>
            <a:lvl7pPr indent="-317500" lvl="6" marL="3200400" algn="ctr">
              <a:lnSpc>
                <a:spcPct val="115000"/>
              </a:lnSpc>
              <a:spcBef>
                <a:spcPts val="0"/>
              </a:spcBef>
              <a:spcAft>
                <a:spcPts val="0"/>
              </a:spcAft>
              <a:buSzPts val="1400"/>
              <a:buChar char="●"/>
              <a:defRPr>
                <a:highlight>
                  <a:schemeClr val="dk1"/>
                </a:highlight>
              </a:defRPr>
            </a:lvl7pPr>
            <a:lvl8pPr indent="-317500" lvl="7" marL="3657600" algn="ctr">
              <a:lnSpc>
                <a:spcPct val="115000"/>
              </a:lnSpc>
              <a:spcBef>
                <a:spcPts val="0"/>
              </a:spcBef>
              <a:spcAft>
                <a:spcPts val="0"/>
              </a:spcAft>
              <a:buSzPts val="1400"/>
              <a:buChar char="○"/>
              <a:defRPr>
                <a:highlight>
                  <a:schemeClr val="dk1"/>
                </a:highlight>
              </a:defRPr>
            </a:lvl8pPr>
            <a:lvl9pPr indent="-317500" lvl="8" marL="4114800" algn="ctr">
              <a:lnSpc>
                <a:spcPct val="115000"/>
              </a:lnSpc>
              <a:spcBef>
                <a:spcPts val="0"/>
              </a:spcBef>
              <a:spcAft>
                <a:spcPts val="0"/>
              </a:spcAft>
              <a:buSzPts val="1400"/>
              <a:buChar char="■"/>
              <a:defRPr>
                <a:highlight>
                  <a:schemeClr val="dk1"/>
                </a:highlight>
              </a:defRPr>
            </a:lvl9pPr>
          </a:lstStyle>
          <a:p/>
        </p:txBody>
      </p:sp>
      <p:sp>
        <p:nvSpPr>
          <p:cNvPr id="51" name="Google Shape;51;p11"/>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2" name="Shape 52"/>
        <p:cNvGrpSpPr/>
        <p:nvPr/>
      </p:nvGrpSpPr>
      <p:grpSpPr>
        <a:xfrm>
          <a:off x="0" y="0"/>
          <a:ext cx="0" cy="0"/>
          <a:chOff x="0" y="0"/>
          <a:chExt cx="0" cy="0"/>
        </a:xfrm>
      </p:grpSpPr>
      <p:sp>
        <p:nvSpPr>
          <p:cNvPr id="53" name="Google Shape;53;p12"/>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pop">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2"/>
              </a:buClr>
              <a:buSzPts val="3000"/>
              <a:buFont typeface="Oswald"/>
              <a:buNone/>
              <a:defRPr b="0" i="0" sz="3000" u="none" cap="none" strike="noStrike">
                <a:solidFill>
                  <a:schemeClr val="dk2"/>
                </a:solidFill>
                <a:highlight>
                  <a:schemeClr val="dk1"/>
                </a:highlight>
                <a:latin typeface="Oswald"/>
                <a:ea typeface="Oswald"/>
                <a:cs typeface="Oswald"/>
                <a:sym typeface="Oswald"/>
              </a:defRPr>
            </a:lvl1pPr>
            <a:lvl2pPr lvl="1" marR="0" rtl="0" algn="l">
              <a:lnSpc>
                <a:spcPct val="100000"/>
              </a:lnSpc>
              <a:spcBef>
                <a:spcPts val="0"/>
              </a:spcBef>
              <a:spcAft>
                <a:spcPts val="0"/>
              </a:spcAft>
              <a:buClr>
                <a:schemeClr val="dk2"/>
              </a:buClr>
              <a:buSzPts val="3000"/>
              <a:buFont typeface="Oswald"/>
              <a:buNone/>
              <a:defRPr b="0" i="0" sz="3000" u="none" cap="none" strike="noStrike">
                <a:solidFill>
                  <a:schemeClr val="dk2"/>
                </a:solidFill>
                <a:highlight>
                  <a:schemeClr val="dk1"/>
                </a:highlight>
                <a:latin typeface="Oswald"/>
                <a:ea typeface="Oswald"/>
                <a:cs typeface="Oswald"/>
                <a:sym typeface="Oswald"/>
              </a:defRPr>
            </a:lvl2pPr>
            <a:lvl3pPr lvl="2" marR="0" rtl="0" algn="l">
              <a:lnSpc>
                <a:spcPct val="100000"/>
              </a:lnSpc>
              <a:spcBef>
                <a:spcPts val="0"/>
              </a:spcBef>
              <a:spcAft>
                <a:spcPts val="0"/>
              </a:spcAft>
              <a:buClr>
                <a:schemeClr val="dk2"/>
              </a:buClr>
              <a:buSzPts val="3000"/>
              <a:buFont typeface="Oswald"/>
              <a:buNone/>
              <a:defRPr b="0" i="0" sz="3000" u="none" cap="none" strike="noStrike">
                <a:solidFill>
                  <a:schemeClr val="dk2"/>
                </a:solidFill>
                <a:highlight>
                  <a:schemeClr val="dk1"/>
                </a:highlight>
                <a:latin typeface="Oswald"/>
                <a:ea typeface="Oswald"/>
                <a:cs typeface="Oswald"/>
                <a:sym typeface="Oswald"/>
              </a:defRPr>
            </a:lvl3pPr>
            <a:lvl4pPr lvl="3" marR="0" rtl="0" algn="l">
              <a:lnSpc>
                <a:spcPct val="100000"/>
              </a:lnSpc>
              <a:spcBef>
                <a:spcPts val="0"/>
              </a:spcBef>
              <a:spcAft>
                <a:spcPts val="0"/>
              </a:spcAft>
              <a:buClr>
                <a:schemeClr val="dk2"/>
              </a:buClr>
              <a:buSzPts val="3000"/>
              <a:buFont typeface="Oswald"/>
              <a:buNone/>
              <a:defRPr b="0" i="0" sz="3000" u="none" cap="none" strike="noStrike">
                <a:solidFill>
                  <a:schemeClr val="dk2"/>
                </a:solidFill>
                <a:highlight>
                  <a:schemeClr val="dk1"/>
                </a:highlight>
                <a:latin typeface="Oswald"/>
                <a:ea typeface="Oswald"/>
                <a:cs typeface="Oswald"/>
                <a:sym typeface="Oswald"/>
              </a:defRPr>
            </a:lvl4pPr>
            <a:lvl5pPr lvl="4" marR="0" rtl="0" algn="l">
              <a:lnSpc>
                <a:spcPct val="100000"/>
              </a:lnSpc>
              <a:spcBef>
                <a:spcPts val="0"/>
              </a:spcBef>
              <a:spcAft>
                <a:spcPts val="0"/>
              </a:spcAft>
              <a:buClr>
                <a:schemeClr val="dk2"/>
              </a:buClr>
              <a:buSzPts val="3000"/>
              <a:buFont typeface="Oswald"/>
              <a:buNone/>
              <a:defRPr b="0" i="0" sz="3000" u="none" cap="none" strike="noStrike">
                <a:solidFill>
                  <a:schemeClr val="dk2"/>
                </a:solidFill>
                <a:highlight>
                  <a:schemeClr val="dk1"/>
                </a:highlight>
                <a:latin typeface="Oswald"/>
                <a:ea typeface="Oswald"/>
                <a:cs typeface="Oswald"/>
                <a:sym typeface="Oswald"/>
              </a:defRPr>
            </a:lvl5pPr>
            <a:lvl6pPr lvl="5" marR="0" rtl="0" algn="l">
              <a:lnSpc>
                <a:spcPct val="100000"/>
              </a:lnSpc>
              <a:spcBef>
                <a:spcPts val="0"/>
              </a:spcBef>
              <a:spcAft>
                <a:spcPts val="0"/>
              </a:spcAft>
              <a:buClr>
                <a:schemeClr val="dk2"/>
              </a:buClr>
              <a:buSzPts val="3000"/>
              <a:buFont typeface="Oswald"/>
              <a:buNone/>
              <a:defRPr b="0" i="0" sz="3000" u="none" cap="none" strike="noStrike">
                <a:solidFill>
                  <a:schemeClr val="dk2"/>
                </a:solidFill>
                <a:highlight>
                  <a:schemeClr val="dk1"/>
                </a:highlight>
                <a:latin typeface="Oswald"/>
                <a:ea typeface="Oswald"/>
                <a:cs typeface="Oswald"/>
                <a:sym typeface="Oswald"/>
              </a:defRPr>
            </a:lvl6pPr>
            <a:lvl7pPr lvl="6" marR="0" rtl="0" algn="l">
              <a:lnSpc>
                <a:spcPct val="100000"/>
              </a:lnSpc>
              <a:spcBef>
                <a:spcPts val="0"/>
              </a:spcBef>
              <a:spcAft>
                <a:spcPts val="0"/>
              </a:spcAft>
              <a:buClr>
                <a:schemeClr val="dk2"/>
              </a:buClr>
              <a:buSzPts val="3000"/>
              <a:buFont typeface="Oswald"/>
              <a:buNone/>
              <a:defRPr b="0" i="0" sz="3000" u="none" cap="none" strike="noStrike">
                <a:solidFill>
                  <a:schemeClr val="dk2"/>
                </a:solidFill>
                <a:highlight>
                  <a:schemeClr val="dk1"/>
                </a:highlight>
                <a:latin typeface="Oswald"/>
                <a:ea typeface="Oswald"/>
                <a:cs typeface="Oswald"/>
                <a:sym typeface="Oswald"/>
              </a:defRPr>
            </a:lvl7pPr>
            <a:lvl8pPr lvl="7" marR="0" rtl="0" algn="l">
              <a:lnSpc>
                <a:spcPct val="100000"/>
              </a:lnSpc>
              <a:spcBef>
                <a:spcPts val="0"/>
              </a:spcBef>
              <a:spcAft>
                <a:spcPts val="0"/>
              </a:spcAft>
              <a:buClr>
                <a:schemeClr val="dk2"/>
              </a:buClr>
              <a:buSzPts val="3000"/>
              <a:buFont typeface="Oswald"/>
              <a:buNone/>
              <a:defRPr b="0" i="0" sz="3000" u="none" cap="none" strike="noStrike">
                <a:solidFill>
                  <a:schemeClr val="dk2"/>
                </a:solidFill>
                <a:highlight>
                  <a:schemeClr val="dk1"/>
                </a:highlight>
                <a:latin typeface="Oswald"/>
                <a:ea typeface="Oswald"/>
                <a:cs typeface="Oswald"/>
                <a:sym typeface="Oswald"/>
              </a:defRPr>
            </a:lvl8pPr>
            <a:lvl9pPr lvl="8" marR="0" rtl="0" algn="l">
              <a:lnSpc>
                <a:spcPct val="100000"/>
              </a:lnSpc>
              <a:spcBef>
                <a:spcPts val="0"/>
              </a:spcBef>
              <a:spcAft>
                <a:spcPts val="0"/>
              </a:spcAft>
              <a:buClr>
                <a:schemeClr val="dk2"/>
              </a:buClr>
              <a:buSzPts val="3000"/>
              <a:buFont typeface="Oswald"/>
              <a:buNone/>
              <a:defRPr b="0" i="0" sz="3000" u="none" cap="none" strike="noStrike">
                <a:solidFill>
                  <a:schemeClr val="dk2"/>
                </a:solidFill>
                <a:highlight>
                  <a:schemeClr val="dk1"/>
                </a:highlight>
                <a:latin typeface="Oswald"/>
                <a:ea typeface="Oswald"/>
                <a:cs typeface="Oswald"/>
                <a:sym typeface="Oswald"/>
              </a:defRPr>
            </a:lvl9pPr>
          </a:lstStyle>
          <a:p/>
        </p:txBody>
      </p:sp>
      <p:sp>
        <p:nvSpPr>
          <p:cNvPr id="7" name="Google Shape;7;p1"/>
          <p:cNvSpPr txBox="1"/>
          <p:nvPr>
            <p:ph idx="1" type="body"/>
          </p:nvPr>
        </p:nvSpPr>
        <p:spPr>
          <a:xfrm>
            <a:off x="311700" y="1234075"/>
            <a:ext cx="8520600" cy="33348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Playfair Display"/>
              <a:buChar char="●"/>
              <a:defRPr b="0" i="0" sz="1800" u="none" cap="none" strike="noStrike">
                <a:solidFill>
                  <a:schemeClr val="dk2"/>
                </a:solidFill>
                <a:latin typeface="Playfair Display"/>
                <a:ea typeface="Playfair Display"/>
                <a:cs typeface="Playfair Display"/>
                <a:sym typeface="Playfair Display"/>
              </a:defRPr>
            </a:lvl1pPr>
            <a:lvl2pPr indent="-317500" lvl="1" marL="914400" marR="0" rtl="0" algn="l">
              <a:lnSpc>
                <a:spcPct val="115000"/>
              </a:lnSpc>
              <a:spcBef>
                <a:spcPts val="0"/>
              </a:spcBef>
              <a:spcAft>
                <a:spcPts val="0"/>
              </a:spcAft>
              <a:buClr>
                <a:schemeClr val="dk2"/>
              </a:buClr>
              <a:buSzPts val="1400"/>
              <a:buFont typeface="Playfair Display"/>
              <a:buChar char="○"/>
              <a:defRPr b="0" i="0" sz="1400" u="none" cap="none" strike="noStrike">
                <a:solidFill>
                  <a:schemeClr val="dk2"/>
                </a:solidFill>
                <a:latin typeface="Playfair Display"/>
                <a:ea typeface="Playfair Display"/>
                <a:cs typeface="Playfair Display"/>
                <a:sym typeface="Playfair Display"/>
              </a:defRPr>
            </a:lvl2pPr>
            <a:lvl3pPr indent="-317500" lvl="2" marL="1371600" marR="0" rtl="0" algn="l">
              <a:lnSpc>
                <a:spcPct val="115000"/>
              </a:lnSpc>
              <a:spcBef>
                <a:spcPts val="0"/>
              </a:spcBef>
              <a:spcAft>
                <a:spcPts val="0"/>
              </a:spcAft>
              <a:buClr>
                <a:schemeClr val="dk2"/>
              </a:buClr>
              <a:buSzPts val="1400"/>
              <a:buFont typeface="Playfair Display"/>
              <a:buChar char="■"/>
              <a:defRPr b="0" i="0" sz="1400" u="none" cap="none" strike="noStrike">
                <a:solidFill>
                  <a:schemeClr val="dk2"/>
                </a:solidFill>
                <a:latin typeface="Playfair Display"/>
                <a:ea typeface="Playfair Display"/>
                <a:cs typeface="Playfair Display"/>
                <a:sym typeface="Playfair Display"/>
              </a:defRPr>
            </a:lvl3pPr>
            <a:lvl4pPr indent="-317500" lvl="3" marL="1828800" marR="0" rtl="0" algn="l">
              <a:lnSpc>
                <a:spcPct val="115000"/>
              </a:lnSpc>
              <a:spcBef>
                <a:spcPts val="0"/>
              </a:spcBef>
              <a:spcAft>
                <a:spcPts val="0"/>
              </a:spcAft>
              <a:buClr>
                <a:schemeClr val="dk2"/>
              </a:buClr>
              <a:buSzPts val="1400"/>
              <a:buFont typeface="Playfair Display"/>
              <a:buChar char="●"/>
              <a:defRPr b="0" i="0" sz="1400" u="none" cap="none" strike="noStrike">
                <a:solidFill>
                  <a:schemeClr val="dk2"/>
                </a:solidFill>
                <a:latin typeface="Playfair Display"/>
                <a:ea typeface="Playfair Display"/>
                <a:cs typeface="Playfair Display"/>
                <a:sym typeface="Playfair Display"/>
              </a:defRPr>
            </a:lvl4pPr>
            <a:lvl5pPr indent="-317500" lvl="4" marL="2286000" marR="0" rtl="0" algn="l">
              <a:lnSpc>
                <a:spcPct val="115000"/>
              </a:lnSpc>
              <a:spcBef>
                <a:spcPts val="0"/>
              </a:spcBef>
              <a:spcAft>
                <a:spcPts val="0"/>
              </a:spcAft>
              <a:buClr>
                <a:schemeClr val="dk2"/>
              </a:buClr>
              <a:buSzPts val="1400"/>
              <a:buFont typeface="Playfair Display"/>
              <a:buChar char="○"/>
              <a:defRPr b="0" i="0" sz="1400" u="none" cap="none" strike="noStrike">
                <a:solidFill>
                  <a:schemeClr val="dk2"/>
                </a:solidFill>
                <a:latin typeface="Playfair Display"/>
                <a:ea typeface="Playfair Display"/>
                <a:cs typeface="Playfair Display"/>
                <a:sym typeface="Playfair Display"/>
              </a:defRPr>
            </a:lvl5pPr>
            <a:lvl6pPr indent="-317500" lvl="5" marL="2743200" marR="0" rtl="0" algn="l">
              <a:lnSpc>
                <a:spcPct val="115000"/>
              </a:lnSpc>
              <a:spcBef>
                <a:spcPts val="0"/>
              </a:spcBef>
              <a:spcAft>
                <a:spcPts val="0"/>
              </a:spcAft>
              <a:buClr>
                <a:schemeClr val="dk2"/>
              </a:buClr>
              <a:buSzPts val="1400"/>
              <a:buFont typeface="Playfair Display"/>
              <a:buChar char="■"/>
              <a:defRPr b="0" i="0" sz="1400" u="none" cap="none" strike="noStrike">
                <a:solidFill>
                  <a:schemeClr val="dk2"/>
                </a:solidFill>
                <a:latin typeface="Playfair Display"/>
                <a:ea typeface="Playfair Display"/>
                <a:cs typeface="Playfair Display"/>
                <a:sym typeface="Playfair Display"/>
              </a:defRPr>
            </a:lvl6pPr>
            <a:lvl7pPr indent="-317500" lvl="6" marL="3200400" marR="0" rtl="0" algn="l">
              <a:lnSpc>
                <a:spcPct val="115000"/>
              </a:lnSpc>
              <a:spcBef>
                <a:spcPts val="0"/>
              </a:spcBef>
              <a:spcAft>
                <a:spcPts val="0"/>
              </a:spcAft>
              <a:buClr>
                <a:schemeClr val="dk2"/>
              </a:buClr>
              <a:buSzPts val="1400"/>
              <a:buFont typeface="Playfair Display"/>
              <a:buChar char="●"/>
              <a:defRPr b="0" i="0" sz="1400" u="none" cap="none" strike="noStrike">
                <a:solidFill>
                  <a:schemeClr val="dk2"/>
                </a:solidFill>
                <a:latin typeface="Playfair Display"/>
                <a:ea typeface="Playfair Display"/>
                <a:cs typeface="Playfair Display"/>
                <a:sym typeface="Playfair Display"/>
              </a:defRPr>
            </a:lvl7pPr>
            <a:lvl8pPr indent="-317500" lvl="7" marL="3657600" marR="0" rtl="0" algn="l">
              <a:lnSpc>
                <a:spcPct val="115000"/>
              </a:lnSpc>
              <a:spcBef>
                <a:spcPts val="0"/>
              </a:spcBef>
              <a:spcAft>
                <a:spcPts val="0"/>
              </a:spcAft>
              <a:buClr>
                <a:schemeClr val="dk2"/>
              </a:buClr>
              <a:buSzPts val="1400"/>
              <a:buFont typeface="Playfair Display"/>
              <a:buChar char="○"/>
              <a:defRPr b="0" i="0" sz="1400" u="none" cap="none" strike="noStrike">
                <a:solidFill>
                  <a:schemeClr val="dk2"/>
                </a:solidFill>
                <a:latin typeface="Playfair Display"/>
                <a:ea typeface="Playfair Display"/>
                <a:cs typeface="Playfair Display"/>
                <a:sym typeface="Playfair Display"/>
              </a:defRPr>
            </a:lvl8pPr>
            <a:lvl9pPr indent="-317500" lvl="8" marL="4114800" marR="0" rtl="0" algn="l">
              <a:lnSpc>
                <a:spcPct val="115000"/>
              </a:lnSpc>
              <a:spcBef>
                <a:spcPts val="0"/>
              </a:spcBef>
              <a:spcAft>
                <a:spcPts val="0"/>
              </a:spcAft>
              <a:buClr>
                <a:schemeClr val="dk2"/>
              </a:buClr>
              <a:buSzPts val="1400"/>
              <a:buFont typeface="Playfair Display"/>
              <a:buChar char="■"/>
              <a:defRPr b="0" i="0" sz="1400" u="none" cap="none" strike="noStrike">
                <a:solidFill>
                  <a:schemeClr val="dk2"/>
                </a:solidFill>
                <a:latin typeface="Playfair Display"/>
                <a:ea typeface="Playfair Display"/>
                <a:cs typeface="Playfair Display"/>
                <a:sym typeface="Playfair Display"/>
              </a:defRPr>
            </a:lvl9pPr>
          </a:lstStyle>
          <a:p/>
        </p:txBody>
      </p:sp>
      <p:sp>
        <p:nvSpPr>
          <p:cNvPr id="8" name="Google Shape;8;p1"/>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6.jpg"/><Relationship Id="rId4" Type="http://schemas.openxmlformats.org/officeDocument/2006/relationships/image" Target="../media/image2.png"/><Relationship Id="rId5" Type="http://schemas.openxmlformats.org/officeDocument/2006/relationships/image" Target="../media/image10.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8.jpg"/><Relationship Id="rId4" Type="http://schemas.openxmlformats.org/officeDocument/2006/relationships/image" Target="../media/image9.jpg"/><Relationship Id="rId5"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jpg"/><Relationship Id="rId4" Type="http://schemas.openxmlformats.org/officeDocument/2006/relationships/image" Target="../media/image13.jpg"/><Relationship Id="rId5"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1.jpg"/><Relationship Id="rId4" Type="http://schemas.openxmlformats.org/officeDocument/2006/relationships/image" Target="../media/image8.jpg"/><Relationship Id="rId5" Type="http://schemas.openxmlformats.org/officeDocument/2006/relationships/image" Target="../media/image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4.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4.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4.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7.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7.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7.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6.gi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6.gi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0.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0.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 name="Shape 57"/>
        <p:cNvGrpSpPr/>
        <p:nvPr/>
      </p:nvGrpSpPr>
      <p:grpSpPr>
        <a:xfrm>
          <a:off x="0" y="0"/>
          <a:ext cx="0" cy="0"/>
          <a:chOff x="0" y="0"/>
          <a:chExt cx="0" cy="0"/>
        </a:xfrm>
      </p:grpSpPr>
      <p:sp>
        <p:nvSpPr>
          <p:cNvPr id="58" name="Google Shape;58;p13"/>
          <p:cNvSpPr txBox="1"/>
          <p:nvPr>
            <p:ph type="ctrTitle"/>
          </p:nvPr>
        </p:nvSpPr>
        <p:spPr>
          <a:xfrm>
            <a:off x="344250" y="1403850"/>
            <a:ext cx="8455500" cy="2146800"/>
          </a:xfrm>
          <a:prstGeom prst="rect">
            <a:avLst/>
          </a:prstGeom>
          <a:solidFill>
            <a:srgbClr val="FFFFFF"/>
          </a:solidFill>
          <a:ln>
            <a:noFill/>
          </a:ln>
        </p:spPr>
        <p:txBody>
          <a:bodyPr anchorCtr="0" anchor="ctr"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lang="en-GB" u="sng"/>
              <a:t>Foundation Subjects PP</a:t>
            </a:r>
            <a:endParaRPr u="sng"/>
          </a:p>
        </p:txBody>
      </p:sp>
      <p:sp>
        <p:nvSpPr>
          <p:cNvPr id="59" name="Google Shape;59;p13"/>
          <p:cNvSpPr txBox="1"/>
          <p:nvPr>
            <p:ph idx="1" type="subTitle"/>
          </p:nvPr>
        </p:nvSpPr>
        <p:spPr>
          <a:xfrm>
            <a:off x="344250" y="3550650"/>
            <a:ext cx="4910100" cy="577800"/>
          </a:xfrm>
          <a:prstGeom prst="rect">
            <a:avLst/>
          </a:prstGeom>
          <a:solidFill>
            <a:schemeClr val="dk2"/>
          </a:solidFill>
          <a:ln>
            <a:noFill/>
          </a:ln>
        </p:spPr>
        <p:txBody>
          <a:bodyPr anchorCtr="0" anchor="ctr" bIns="91425" lIns="91425" spcFirstLastPara="1" rIns="91425" wrap="square" tIns="91425">
            <a:normAutofit/>
          </a:bodyPr>
          <a:lstStyle/>
          <a:p>
            <a:pPr indent="0" lvl="0" marL="0" rtl="0" algn="l">
              <a:lnSpc>
                <a:spcPct val="100000"/>
              </a:lnSpc>
              <a:spcBef>
                <a:spcPts val="0"/>
              </a:spcBef>
              <a:spcAft>
                <a:spcPts val="0"/>
              </a:spcAft>
              <a:buSzPts val="2400"/>
              <a:buNone/>
            </a:pPr>
            <a:r>
              <a:rPr lang="en-GB"/>
              <a:t>What do our subjects mean?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School Drivers </a:t>
            </a:r>
            <a:r>
              <a:rPr b="1" lang="en-GB" u="sng"/>
              <a:t>PowerPoint</a:t>
            </a:r>
            <a:endParaRPr b="1" u="sng"/>
          </a:p>
        </p:txBody>
      </p:sp>
      <p:sp>
        <p:nvSpPr>
          <p:cNvPr id="65" name="Google Shape;65;p14"/>
          <p:cNvSpPr txBox="1"/>
          <p:nvPr>
            <p:ph idx="1" type="body"/>
          </p:nvPr>
        </p:nvSpPr>
        <p:spPr>
          <a:xfrm>
            <a:off x="311700" y="1234075"/>
            <a:ext cx="8520600" cy="38091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800"/>
              <a:buNone/>
            </a:pPr>
            <a:r>
              <a:rPr b="1" lang="en-GB" sz="2100" u="sng">
                <a:latin typeface="Arial"/>
                <a:ea typeface="Arial"/>
                <a:cs typeface="Arial"/>
                <a:sym typeface="Arial"/>
              </a:rPr>
              <a:t>Care of our environment</a:t>
            </a:r>
            <a:r>
              <a:rPr lang="en-GB" sz="2500">
                <a:latin typeface="Calibri"/>
                <a:ea typeface="Calibri"/>
                <a:cs typeface="Calibri"/>
                <a:sym typeface="Calibri"/>
              </a:rPr>
              <a:t> - what does it mean? </a:t>
            </a:r>
            <a:endParaRPr sz="2500">
              <a:latin typeface="Calibri"/>
              <a:ea typeface="Calibri"/>
              <a:cs typeface="Calibri"/>
              <a:sym typeface="Calibri"/>
            </a:endParaRPr>
          </a:p>
          <a:p>
            <a:pPr indent="0" lvl="0" marL="0" rtl="0" algn="ctr">
              <a:lnSpc>
                <a:spcPct val="115000"/>
              </a:lnSpc>
              <a:spcBef>
                <a:spcPts val="0"/>
              </a:spcBef>
              <a:spcAft>
                <a:spcPts val="0"/>
              </a:spcAft>
              <a:buSzPts val="1800"/>
              <a:buNone/>
            </a:pPr>
            <a:r>
              <a:t/>
            </a:r>
            <a:endParaRPr sz="17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How do we care for the world we live in? </a:t>
            </a:r>
            <a:endParaRPr sz="21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How do we look after the world, the UK and our immediate environment with love and respect?</a:t>
            </a:r>
            <a:endParaRPr sz="21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How can we allow our environment to feel valued, to grow and flourish? </a:t>
            </a:r>
            <a:endParaRPr sz="1900">
              <a:latin typeface="Calibri"/>
              <a:ea typeface="Calibri"/>
              <a:cs typeface="Calibri"/>
              <a:sym typeface="Calibri"/>
            </a:endParaRPr>
          </a:p>
          <a:p>
            <a:pPr indent="0" lvl="0" marL="0" rtl="0" algn="l">
              <a:lnSpc>
                <a:spcPct val="115000"/>
              </a:lnSpc>
              <a:spcBef>
                <a:spcPts val="1200"/>
              </a:spcBef>
              <a:spcAft>
                <a:spcPts val="0"/>
              </a:spcAft>
              <a:buSzPts val="1800"/>
              <a:buNone/>
            </a:pPr>
            <a:r>
              <a:t/>
            </a:r>
            <a:endParaRPr/>
          </a:p>
          <a:p>
            <a:pPr indent="0" lvl="0" marL="0" rtl="0" algn="l">
              <a:lnSpc>
                <a:spcPct val="115000"/>
              </a:lnSpc>
              <a:spcBef>
                <a:spcPts val="1200"/>
              </a:spcBef>
              <a:spcAft>
                <a:spcPts val="1200"/>
              </a:spcAft>
              <a:buSzPts val="1800"/>
              <a:buNone/>
            </a:pPr>
            <a:r>
              <a:t/>
            </a:r>
            <a:endParaRPr/>
          </a:p>
        </p:txBody>
      </p:sp>
      <p:pic>
        <p:nvPicPr>
          <p:cNvPr id="66" name="Google Shape;66;p14"/>
          <p:cNvPicPr preferRelativeResize="0"/>
          <p:nvPr/>
        </p:nvPicPr>
        <p:blipFill>
          <a:blip r:embed="rId3">
            <a:alphaModFix/>
          </a:blip>
          <a:stretch>
            <a:fillRect/>
          </a:stretch>
        </p:blipFill>
        <p:spPr>
          <a:xfrm>
            <a:off x="311700" y="3551325"/>
            <a:ext cx="1512250" cy="1491850"/>
          </a:xfrm>
          <a:prstGeom prst="rect">
            <a:avLst/>
          </a:prstGeom>
          <a:noFill/>
          <a:ln>
            <a:noFill/>
          </a:ln>
        </p:spPr>
      </p:pic>
      <p:pic>
        <p:nvPicPr>
          <p:cNvPr id="67" name="Google Shape;67;p14"/>
          <p:cNvPicPr preferRelativeResize="0"/>
          <p:nvPr/>
        </p:nvPicPr>
        <p:blipFill>
          <a:blip r:embed="rId4">
            <a:alphaModFix/>
          </a:blip>
          <a:stretch>
            <a:fillRect/>
          </a:stretch>
        </p:blipFill>
        <p:spPr>
          <a:xfrm>
            <a:off x="7052850" y="3496075"/>
            <a:ext cx="1712650" cy="1491850"/>
          </a:xfrm>
          <a:prstGeom prst="rect">
            <a:avLst/>
          </a:prstGeom>
          <a:noFill/>
          <a:ln>
            <a:noFill/>
          </a:ln>
        </p:spPr>
      </p:pic>
      <p:pic>
        <p:nvPicPr>
          <p:cNvPr id="68" name="Google Shape;68;p14"/>
          <p:cNvPicPr preferRelativeResize="0"/>
          <p:nvPr/>
        </p:nvPicPr>
        <p:blipFill>
          <a:blip r:embed="rId5">
            <a:alphaModFix/>
          </a:blip>
          <a:stretch>
            <a:fillRect/>
          </a:stretch>
        </p:blipFill>
        <p:spPr>
          <a:xfrm>
            <a:off x="3575956" y="3551328"/>
            <a:ext cx="1585788" cy="138134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1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School Drivers PowerPoint</a:t>
            </a:r>
            <a:endParaRPr b="1" u="sng"/>
          </a:p>
        </p:txBody>
      </p:sp>
      <p:sp>
        <p:nvSpPr>
          <p:cNvPr id="74" name="Google Shape;74;p15"/>
          <p:cNvSpPr txBox="1"/>
          <p:nvPr>
            <p:ph idx="1" type="body"/>
          </p:nvPr>
        </p:nvSpPr>
        <p:spPr>
          <a:xfrm>
            <a:off x="311700" y="1234075"/>
            <a:ext cx="8520600" cy="38091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800"/>
              <a:buNone/>
            </a:pPr>
            <a:r>
              <a:rPr b="1" lang="en-GB" sz="2100" u="sng">
                <a:latin typeface="Arial"/>
                <a:ea typeface="Arial"/>
                <a:cs typeface="Arial"/>
                <a:sym typeface="Arial"/>
              </a:rPr>
              <a:t>Culture and Diversity</a:t>
            </a:r>
            <a:r>
              <a:rPr lang="en-GB" sz="2100">
                <a:latin typeface="Arial"/>
                <a:ea typeface="Arial"/>
                <a:cs typeface="Arial"/>
                <a:sym typeface="Arial"/>
              </a:rPr>
              <a:t> </a:t>
            </a:r>
            <a:r>
              <a:rPr lang="en-GB" sz="2500">
                <a:latin typeface="Calibri"/>
                <a:ea typeface="Calibri"/>
                <a:cs typeface="Calibri"/>
                <a:sym typeface="Calibri"/>
              </a:rPr>
              <a:t>- what does it mean? </a:t>
            </a:r>
            <a:endParaRPr sz="17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What is important about a your own culture and our communities culture? How can we celebrate diversity? </a:t>
            </a:r>
            <a:endParaRPr sz="21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How can we help culture and diversity to feel valued, to grow and to flourish?  </a:t>
            </a:r>
            <a:endParaRPr sz="21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How can we learn, reflect and respect the cultures of others? </a:t>
            </a:r>
            <a:endParaRPr/>
          </a:p>
          <a:p>
            <a:pPr indent="0" lvl="0" marL="0" rtl="0" algn="l">
              <a:lnSpc>
                <a:spcPct val="115000"/>
              </a:lnSpc>
              <a:spcBef>
                <a:spcPts val="1200"/>
              </a:spcBef>
              <a:spcAft>
                <a:spcPts val="1200"/>
              </a:spcAft>
              <a:buSzPts val="1800"/>
              <a:buNone/>
            </a:pPr>
            <a:r>
              <a:t/>
            </a:r>
            <a:endParaRPr/>
          </a:p>
        </p:txBody>
      </p:sp>
      <p:pic>
        <p:nvPicPr>
          <p:cNvPr id="75" name="Google Shape;75;p15"/>
          <p:cNvPicPr preferRelativeResize="0"/>
          <p:nvPr/>
        </p:nvPicPr>
        <p:blipFill>
          <a:blip r:embed="rId3">
            <a:alphaModFix/>
          </a:blip>
          <a:stretch>
            <a:fillRect/>
          </a:stretch>
        </p:blipFill>
        <p:spPr>
          <a:xfrm>
            <a:off x="696701" y="3700700"/>
            <a:ext cx="2014225" cy="1342474"/>
          </a:xfrm>
          <a:prstGeom prst="rect">
            <a:avLst/>
          </a:prstGeom>
          <a:noFill/>
          <a:ln>
            <a:noFill/>
          </a:ln>
        </p:spPr>
      </p:pic>
      <p:pic>
        <p:nvPicPr>
          <p:cNvPr id="76" name="Google Shape;76;p15"/>
          <p:cNvPicPr preferRelativeResize="0"/>
          <p:nvPr/>
        </p:nvPicPr>
        <p:blipFill>
          <a:blip r:embed="rId4">
            <a:alphaModFix/>
          </a:blip>
          <a:stretch>
            <a:fillRect/>
          </a:stretch>
        </p:blipFill>
        <p:spPr>
          <a:xfrm>
            <a:off x="3239663" y="3835327"/>
            <a:ext cx="2911300" cy="903099"/>
          </a:xfrm>
          <a:prstGeom prst="rect">
            <a:avLst/>
          </a:prstGeom>
          <a:noFill/>
          <a:ln>
            <a:noFill/>
          </a:ln>
        </p:spPr>
      </p:pic>
      <p:pic>
        <p:nvPicPr>
          <p:cNvPr id="77" name="Google Shape;77;p15"/>
          <p:cNvPicPr preferRelativeResize="0"/>
          <p:nvPr/>
        </p:nvPicPr>
        <p:blipFill>
          <a:blip r:embed="rId5">
            <a:alphaModFix/>
          </a:blip>
          <a:stretch>
            <a:fillRect/>
          </a:stretch>
        </p:blipFill>
        <p:spPr>
          <a:xfrm>
            <a:off x="6679698" y="3665205"/>
            <a:ext cx="1865051" cy="124337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School Drivers PowerPoint</a:t>
            </a:r>
            <a:endParaRPr b="1" u="sng"/>
          </a:p>
        </p:txBody>
      </p:sp>
      <p:sp>
        <p:nvSpPr>
          <p:cNvPr id="83" name="Google Shape;83;p16"/>
          <p:cNvSpPr txBox="1"/>
          <p:nvPr>
            <p:ph idx="1" type="body"/>
          </p:nvPr>
        </p:nvSpPr>
        <p:spPr>
          <a:xfrm>
            <a:off x="311700" y="1117175"/>
            <a:ext cx="8520600" cy="38091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800"/>
              <a:buNone/>
            </a:pPr>
            <a:r>
              <a:rPr b="1" lang="en-GB" sz="2100" u="sng">
                <a:latin typeface="Arial"/>
                <a:ea typeface="Arial"/>
                <a:cs typeface="Arial"/>
                <a:sym typeface="Arial"/>
              </a:rPr>
              <a:t>Creativity and Innovation</a:t>
            </a:r>
            <a:r>
              <a:rPr lang="en-GB" sz="2100">
                <a:latin typeface="Arial"/>
                <a:ea typeface="Arial"/>
                <a:cs typeface="Arial"/>
                <a:sym typeface="Arial"/>
              </a:rPr>
              <a:t> </a:t>
            </a:r>
            <a:r>
              <a:rPr lang="en-GB" sz="2500">
                <a:latin typeface="Calibri"/>
                <a:ea typeface="Calibri"/>
                <a:cs typeface="Calibri"/>
                <a:sym typeface="Calibri"/>
              </a:rPr>
              <a:t>- what does it mean? </a:t>
            </a:r>
            <a:endParaRPr sz="17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How has the local community, the UK and then the world used creativity to adapt and develop?  </a:t>
            </a:r>
            <a:endParaRPr sz="21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How do we use creativity and innovation in the future so we can all grow and flourish?</a:t>
            </a:r>
            <a:endParaRPr sz="21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How can we celebrate and value the innovations of our own community? </a:t>
            </a:r>
            <a:endParaRPr sz="2100">
              <a:latin typeface="Calibri"/>
              <a:ea typeface="Calibri"/>
              <a:cs typeface="Calibri"/>
              <a:sym typeface="Calibri"/>
            </a:endParaRPr>
          </a:p>
          <a:p>
            <a:pPr indent="0" lvl="0" marL="457200" rtl="0" algn="l">
              <a:spcBef>
                <a:spcPts val="0"/>
              </a:spcBef>
              <a:spcAft>
                <a:spcPts val="0"/>
              </a:spcAft>
              <a:buNone/>
            </a:pPr>
            <a:r>
              <a:t/>
            </a:r>
            <a:endParaRPr sz="2100">
              <a:latin typeface="Calibri"/>
              <a:ea typeface="Calibri"/>
              <a:cs typeface="Calibri"/>
              <a:sym typeface="Calibri"/>
            </a:endParaRPr>
          </a:p>
        </p:txBody>
      </p:sp>
      <p:pic>
        <p:nvPicPr>
          <p:cNvPr id="84" name="Google Shape;84;p16"/>
          <p:cNvPicPr preferRelativeResize="0"/>
          <p:nvPr/>
        </p:nvPicPr>
        <p:blipFill>
          <a:blip r:embed="rId3">
            <a:alphaModFix/>
          </a:blip>
          <a:stretch>
            <a:fillRect/>
          </a:stretch>
        </p:blipFill>
        <p:spPr>
          <a:xfrm>
            <a:off x="6904375" y="3767050"/>
            <a:ext cx="1701499" cy="1276124"/>
          </a:xfrm>
          <a:prstGeom prst="rect">
            <a:avLst/>
          </a:prstGeom>
          <a:noFill/>
          <a:ln>
            <a:noFill/>
          </a:ln>
        </p:spPr>
      </p:pic>
      <p:pic>
        <p:nvPicPr>
          <p:cNvPr id="85" name="Google Shape;85;p16"/>
          <p:cNvPicPr preferRelativeResize="0"/>
          <p:nvPr/>
        </p:nvPicPr>
        <p:blipFill>
          <a:blip r:embed="rId4">
            <a:alphaModFix/>
          </a:blip>
          <a:stretch>
            <a:fillRect/>
          </a:stretch>
        </p:blipFill>
        <p:spPr>
          <a:xfrm>
            <a:off x="796025" y="3978550"/>
            <a:ext cx="1814700" cy="1064625"/>
          </a:xfrm>
          <a:prstGeom prst="rect">
            <a:avLst/>
          </a:prstGeom>
          <a:noFill/>
          <a:ln>
            <a:noFill/>
          </a:ln>
        </p:spPr>
      </p:pic>
      <p:pic>
        <p:nvPicPr>
          <p:cNvPr id="86" name="Google Shape;86;p16"/>
          <p:cNvPicPr preferRelativeResize="0"/>
          <p:nvPr/>
        </p:nvPicPr>
        <p:blipFill>
          <a:blip r:embed="rId5">
            <a:alphaModFix/>
          </a:blip>
          <a:stretch>
            <a:fillRect/>
          </a:stretch>
        </p:blipFill>
        <p:spPr>
          <a:xfrm>
            <a:off x="3987900" y="3758747"/>
            <a:ext cx="1701499" cy="129274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School Drivers PowerPoint</a:t>
            </a:r>
            <a:endParaRPr b="1" u="sng"/>
          </a:p>
        </p:txBody>
      </p:sp>
      <p:sp>
        <p:nvSpPr>
          <p:cNvPr id="92" name="Google Shape;92;p17"/>
          <p:cNvSpPr txBox="1"/>
          <p:nvPr>
            <p:ph idx="1" type="body"/>
          </p:nvPr>
        </p:nvSpPr>
        <p:spPr>
          <a:xfrm>
            <a:off x="311700" y="1117175"/>
            <a:ext cx="8520600" cy="38091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800"/>
              <a:buNone/>
            </a:pPr>
            <a:r>
              <a:rPr b="1" lang="en-GB" sz="2500" u="sng">
                <a:latin typeface="Calibri"/>
                <a:ea typeface="Calibri"/>
                <a:cs typeface="Calibri"/>
                <a:sym typeface="Calibri"/>
              </a:rPr>
              <a:t>Economy and Power</a:t>
            </a:r>
            <a:r>
              <a:rPr lang="en-GB" sz="2500">
                <a:latin typeface="Calibri"/>
                <a:ea typeface="Calibri"/>
                <a:cs typeface="Calibri"/>
                <a:sym typeface="Calibri"/>
              </a:rPr>
              <a:t> </a:t>
            </a:r>
            <a:r>
              <a:rPr lang="en-GB" sz="2500">
                <a:latin typeface="Calibri"/>
                <a:ea typeface="Calibri"/>
                <a:cs typeface="Calibri"/>
                <a:sym typeface="Calibri"/>
              </a:rPr>
              <a:t>- what does it mean? </a:t>
            </a:r>
            <a:endParaRPr sz="17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How does the economy affect our community, the UK and the wider world? How can we use the economy to allow everyone to grow and flourish?</a:t>
            </a:r>
            <a:endParaRPr sz="21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How has the economy changed over time? Has this helped the community grow and flourish? </a:t>
            </a:r>
            <a:endParaRPr sz="2100">
              <a:latin typeface="Calibri"/>
              <a:ea typeface="Calibri"/>
              <a:cs typeface="Calibri"/>
              <a:sym typeface="Calibri"/>
            </a:endParaRPr>
          </a:p>
          <a:p>
            <a:pPr indent="-361950" lvl="0" marL="457200" rtl="0" algn="l">
              <a:spcBef>
                <a:spcPts val="0"/>
              </a:spcBef>
              <a:spcAft>
                <a:spcPts val="0"/>
              </a:spcAft>
              <a:buSzPts val="2100"/>
              <a:buFont typeface="Calibri"/>
              <a:buChar char="-"/>
            </a:pPr>
            <a:r>
              <a:rPr lang="en-GB" sz="2100">
                <a:latin typeface="Calibri"/>
                <a:ea typeface="Calibri"/>
                <a:cs typeface="Calibri"/>
                <a:sym typeface="Calibri"/>
              </a:rPr>
              <a:t>How has power transferred over time? Has this allowed people to feel valued, to grow and flourish? </a:t>
            </a:r>
            <a:endParaRPr sz="2100">
              <a:latin typeface="Calibri"/>
              <a:ea typeface="Calibri"/>
              <a:cs typeface="Calibri"/>
              <a:sym typeface="Calibri"/>
            </a:endParaRPr>
          </a:p>
          <a:p>
            <a:pPr indent="0" lvl="0" marL="457200" rtl="0" algn="l">
              <a:spcBef>
                <a:spcPts val="0"/>
              </a:spcBef>
              <a:spcAft>
                <a:spcPts val="0"/>
              </a:spcAft>
              <a:buNone/>
            </a:pPr>
            <a:r>
              <a:t/>
            </a:r>
            <a:endParaRPr sz="2100">
              <a:latin typeface="Calibri"/>
              <a:ea typeface="Calibri"/>
              <a:cs typeface="Calibri"/>
              <a:sym typeface="Calibri"/>
            </a:endParaRPr>
          </a:p>
        </p:txBody>
      </p:sp>
      <p:pic>
        <p:nvPicPr>
          <p:cNvPr id="93" name="Google Shape;93;p17"/>
          <p:cNvPicPr preferRelativeResize="0"/>
          <p:nvPr/>
        </p:nvPicPr>
        <p:blipFill>
          <a:blip r:embed="rId3">
            <a:alphaModFix/>
          </a:blip>
          <a:stretch>
            <a:fillRect/>
          </a:stretch>
        </p:blipFill>
        <p:spPr>
          <a:xfrm>
            <a:off x="4137800" y="3831525"/>
            <a:ext cx="1178274" cy="1178276"/>
          </a:xfrm>
          <a:prstGeom prst="rect">
            <a:avLst/>
          </a:prstGeom>
          <a:noFill/>
          <a:ln>
            <a:noFill/>
          </a:ln>
        </p:spPr>
      </p:pic>
      <p:pic>
        <p:nvPicPr>
          <p:cNvPr id="94" name="Google Shape;94;p17"/>
          <p:cNvPicPr preferRelativeResize="0"/>
          <p:nvPr/>
        </p:nvPicPr>
        <p:blipFill>
          <a:blip r:embed="rId4">
            <a:alphaModFix/>
          </a:blip>
          <a:stretch>
            <a:fillRect/>
          </a:stretch>
        </p:blipFill>
        <p:spPr>
          <a:xfrm>
            <a:off x="7644725" y="191000"/>
            <a:ext cx="1245174" cy="1245174"/>
          </a:xfrm>
          <a:prstGeom prst="rect">
            <a:avLst/>
          </a:prstGeom>
          <a:noFill/>
          <a:ln>
            <a:noFill/>
          </a:ln>
        </p:spPr>
      </p:pic>
      <p:pic>
        <p:nvPicPr>
          <p:cNvPr id="95" name="Google Shape;95;p17"/>
          <p:cNvPicPr preferRelativeResize="0"/>
          <p:nvPr/>
        </p:nvPicPr>
        <p:blipFill>
          <a:blip r:embed="rId5">
            <a:alphaModFix/>
          </a:blip>
          <a:stretch>
            <a:fillRect/>
          </a:stretch>
        </p:blipFill>
        <p:spPr>
          <a:xfrm>
            <a:off x="311700" y="190998"/>
            <a:ext cx="1487650" cy="99114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u="sng"/>
              <a:t>Foundation Subject PowerPoint</a:t>
            </a:r>
            <a:endParaRPr b="1" u="sng"/>
          </a:p>
        </p:txBody>
      </p:sp>
      <p:sp>
        <p:nvSpPr>
          <p:cNvPr id="101" name="Google Shape;101;p18"/>
          <p:cNvSpPr txBox="1"/>
          <p:nvPr>
            <p:ph idx="1" type="body"/>
          </p:nvPr>
        </p:nvSpPr>
        <p:spPr>
          <a:xfrm>
            <a:off x="311700" y="1017725"/>
            <a:ext cx="8520600" cy="38850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sz="3471" u="sng">
                <a:latin typeface="Calibri"/>
                <a:ea typeface="Calibri"/>
                <a:cs typeface="Calibri"/>
                <a:sym typeface="Calibri"/>
              </a:rPr>
              <a:t>Science</a:t>
            </a:r>
            <a:r>
              <a:rPr lang="en-GB" sz="3471">
                <a:latin typeface="Calibri"/>
                <a:ea typeface="Calibri"/>
                <a:cs typeface="Calibri"/>
                <a:sym typeface="Calibri"/>
              </a:rPr>
              <a:t>- What does it mean? </a:t>
            </a:r>
            <a:endParaRPr sz="3471">
              <a:latin typeface="Calibri"/>
              <a:ea typeface="Calibri"/>
              <a:cs typeface="Calibri"/>
              <a:sym typeface="Calibri"/>
            </a:endParaRPr>
          </a:p>
          <a:p>
            <a:pPr indent="0" lvl="0" marL="0" rtl="0" algn="l">
              <a:spcBef>
                <a:spcPts val="0"/>
              </a:spcBef>
              <a:spcAft>
                <a:spcPts val="0"/>
              </a:spcAft>
              <a:buNone/>
            </a:pPr>
            <a:r>
              <a:t/>
            </a:r>
            <a:endParaRPr sz="1900">
              <a:latin typeface="Calibri"/>
              <a:ea typeface="Calibri"/>
              <a:cs typeface="Calibri"/>
              <a:sym typeface="Calibri"/>
            </a:endParaRPr>
          </a:p>
          <a:p>
            <a:pPr indent="0" lvl="0" marL="0" rtl="0" algn="l">
              <a:spcBef>
                <a:spcPts val="0"/>
              </a:spcBef>
              <a:spcAft>
                <a:spcPts val="0"/>
              </a:spcAft>
              <a:buNone/>
            </a:pPr>
            <a:r>
              <a:rPr lang="en-GB" sz="2716">
                <a:solidFill>
                  <a:srgbClr val="333333"/>
                </a:solidFill>
                <a:latin typeface="Calibri"/>
                <a:ea typeface="Calibri"/>
                <a:cs typeface="Calibri"/>
                <a:sym typeface="Calibri"/>
              </a:rPr>
              <a:t>Science is the systematic study of the structure and behaviour of the physical and natural world through observation, experimentation, and the testing of theories against the evidence obtained. </a:t>
            </a:r>
            <a:endParaRPr sz="2716">
              <a:solidFill>
                <a:srgbClr val="333333"/>
              </a:solidFill>
              <a:latin typeface="Calibri"/>
              <a:ea typeface="Calibri"/>
              <a:cs typeface="Calibri"/>
              <a:sym typeface="Calibri"/>
            </a:endParaRPr>
          </a:p>
        </p:txBody>
      </p:sp>
      <p:pic>
        <p:nvPicPr>
          <p:cNvPr id="102" name="Google Shape;102;p18"/>
          <p:cNvPicPr preferRelativeResize="0"/>
          <p:nvPr/>
        </p:nvPicPr>
        <p:blipFill>
          <a:blip r:embed="rId3">
            <a:alphaModFix/>
          </a:blip>
          <a:stretch>
            <a:fillRect/>
          </a:stretch>
        </p:blipFill>
        <p:spPr>
          <a:xfrm>
            <a:off x="7694850" y="3714751"/>
            <a:ext cx="1295150" cy="12951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1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08" name="Google Shape;108;p19"/>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lnSpc>
                <a:spcPct val="115000"/>
              </a:lnSpc>
              <a:spcBef>
                <a:spcPts val="0"/>
              </a:spcBef>
              <a:spcAft>
                <a:spcPts val="0"/>
              </a:spcAft>
              <a:buSzPct val="75000"/>
              <a:buNone/>
            </a:pPr>
            <a:r>
              <a:rPr b="1" lang="en-GB" sz="2400" u="sng">
                <a:latin typeface="Calibri"/>
                <a:ea typeface="Calibri"/>
                <a:cs typeface="Calibri"/>
                <a:sym typeface="Calibri"/>
              </a:rPr>
              <a:t>Science</a:t>
            </a:r>
            <a:r>
              <a:rPr lang="en-GB" sz="2400">
                <a:latin typeface="Calibri"/>
                <a:ea typeface="Calibri"/>
                <a:cs typeface="Calibri"/>
                <a:sym typeface="Calibri"/>
              </a:rPr>
              <a:t> - what skill do we need to be a Scientist? </a:t>
            </a:r>
            <a:endParaRPr sz="2400">
              <a:latin typeface="Calibri"/>
              <a:ea typeface="Calibri"/>
              <a:cs typeface="Calibri"/>
              <a:sym typeface="Calibri"/>
            </a:endParaRPr>
          </a:p>
          <a:p>
            <a:pPr indent="0" lvl="0" marL="0" rtl="0" algn="l">
              <a:lnSpc>
                <a:spcPct val="115000"/>
              </a:lnSpc>
              <a:spcBef>
                <a:spcPts val="0"/>
              </a:spcBef>
              <a:spcAft>
                <a:spcPts val="0"/>
              </a:spcAft>
              <a:buSzPct val="100000"/>
              <a:buNone/>
            </a:pPr>
            <a:r>
              <a:rPr b="1" lang="en-GB" u="sng">
                <a:latin typeface="Calibri"/>
                <a:ea typeface="Calibri"/>
                <a:cs typeface="Calibri"/>
                <a:sym typeface="Calibri"/>
              </a:rPr>
              <a:t>Knowledge </a:t>
            </a:r>
            <a:r>
              <a:rPr lang="en-GB">
                <a:latin typeface="Calibri"/>
                <a:ea typeface="Calibri"/>
                <a:cs typeface="Calibri"/>
                <a:sym typeface="Calibri"/>
              </a:rPr>
              <a:t>we gather: </a:t>
            </a:r>
            <a:endParaRPr>
              <a:latin typeface="Calibri"/>
              <a:ea typeface="Calibri"/>
              <a:cs typeface="Calibri"/>
              <a:sym typeface="Calibri"/>
            </a:endParaRPr>
          </a:p>
          <a:p>
            <a:pPr indent="0" lvl="0" marL="0" rtl="0" algn="l">
              <a:lnSpc>
                <a:spcPct val="115000"/>
              </a:lnSpc>
              <a:spcBef>
                <a:spcPts val="0"/>
              </a:spcBef>
              <a:spcAft>
                <a:spcPts val="0"/>
              </a:spcAft>
              <a:buSzPct val="100000"/>
              <a:buNone/>
            </a:pPr>
            <a:r>
              <a:rPr lang="en-GB">
                <a:latin typeface="Calibri"/>
                <a:ea typeface="Calibri"/>
                <a:cs typeface="Calibri"/>
                <a:sym typeface="Calibri"/>
              </a:rPr>
              <a:t>We gather knowledge on: Plants, Animals Including Humans, Living </a:t>
            </a:r>
            <a:r>
              <a:rPr lang="en-GB">
                <a:latin typeface="Calibri"/>
                <a:ea typeface="Calibri"/>
                <a:cs typeface="Calibri"/>
                <a:sym typeface="Calibri"/>
              </a:rPr>
              <a:t>things</a:t>
            </a:r>
            <a:r>
              <a:rPr lang="en-GB">
                <a:latin typeface="Calibri"/>
                <a:ea typeface="Calibri"/>
                <a:cs typeface="Calibri"/>
                <a:sym typeface="Calibri"/>
              </a:rPr>
              <a:t> and their Habitats, Materials, Energy, Forces, Earth and Space and Making Connections. </a:t>
            </a:r>
            <a:endParaRPr>
              <a:latin typeface="Calibri"/>
              <a:ea typeface="Calibri"/>
              <a:cs typeface="Calibri"/>
              <a:sym typeface="Calibri"/>
            </a:endParaRPr>
          </a:p>
          <a:p>
            <a:pPr indent="0" lvl="0" marL="0" rtl="0" algn="l">
              <a:lnSpc>
                <a:spcPct val="115000"/>
              </a:lnSpc>
              <a:spcBef>
                <a:spcPts val="1200"/>
              </a:spcBef>
              <a:spcAft>
                <a:spcPts val="0"/>
              </a:spcAft>
              <a:buSzPct val="100000"/>
              <a:buNone/>
            </a:pPr>
            <a:r>
              <a:rPr b="1" lang="en-GB" u="sng">
                <a:latin typeface="Calibri"/>
                <a:ea typeface="Calibri"/>
                <a:cs typeface="Calibri"/>
                <a:sym typeface="Calibri"/>
              </a:rPr>
              <a:t>Skills </a:t>
            </a:r>
            <a:r>
              <a:rPr lang="en-GB">
                <a:latin typeface="Calibri"/>
                <a:ea typeface="Calibri"/>
                <a:cs typeface="Calibri"/>
                <a:sym typeface="Calibri"/>
              </a:rPr>
              <a:t>we need to use to work Scientifically are: </a:t>
            </a:r>
            <a:endParaRPr>
              <a:latin typeface="Calibri"/>
              <a:ea typeface="Calibri"/>
              <a:cs typeface="Calibri"/>
              <a:sym typeface="Calibri"/>
            </a:endParaRPr>
          </a:p>
          <a:p>
            <a:pPr indent="-325755" lvl="0" marL="457200" rtl="0" algn="l">
              <a:lnSpc>
                <a:spcPct val="115000"/>
              </a:lnSpc>
              <a:spcBef>
                <a:spcPts val="1200"/>
              </a:spcBef>
              <a:spcAft>
                <a:spcPts val="0"/>
              </a:spcAft>
              <a:buSzPct val="100000"/>
              <a:buFont typeface="Calibri"/>
              <a:buAutoNum type="arabicPeriod"/>
            </a:pPr>
            <a:r>
              <a:rPr lang="en-GB">
                <a:latin typeface="Calibri"/>
                <a:ea typeface="Calibri"/>
                <a:cs typeface="Calibri"/>
                <a:sym typeface="Calibri"/>
              </a:rPr>
              <a:t>We learn to </a:t>
            </a:r>
            <a:r>
              <a:rPr b="1" lang="en-GB">
                <a:latin typeface="Calibri"/>
                <a:ea typeface="Calibri"/>
                <a:cs typeface="Calibri"/>
                <a:sym typeface="Calibri"/>
              </a:rPr>
              <a:t>pose questions </a:t>
            </a:r>
            <a:r>
              <a:rPr lang="en-GB">
                <a:latin typeface="Calibri"/>
                <a:ea typeface="Calibri"/>
                <a:cs typeface="Calibri"/>
                <a:sym typeface="Calibri"/>
              </a:rPr>
              <a:t>including variables</a:t>
            </a:r>
            <a:r>
              <a:rPr lang="en-GB">
                <a:latin typeface="Calibri"/>
                <a:ea typeface="Calibri"/>
                <a:cs typeface="Calibri"/>
                <a:sym typeface="Calibri"/>
              </a:rPr>
              <a:t>. </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AutoNum type="arabicPeriod"/>
            </a:pPr>
            <a:r>
              <a:rPr lang="en-GB">
                <a:latin typeface="Calibri"/>
                <a:ea typeface="Calibri"/>
                <a:cs typeface="Calibri"/>
                <a:sym typeface="Calibri"/>
              </a:rPr>
              <a:t>To </a:t>
            </a:r>
            <a:r>
              <a:rPr b="1" lang="en-GB">
                <a:latin typeface="Calibri"/>
                <a:ea typeface="Calibri"/>
                <a:cs typeface="Calibri"/>
                <a:sym typeface="Calibri"/>
              </a:rPr>
              <a:t>plan </a:t>
            </a:r>
            <a:r>
              <a:rPr lang="en-GB">
                <a:latin typeface="Calibri"/>
                <a:ea typeface="Calibri"/>
                <a:cs typeface="Calibri"/>
                <a:sym typeface="Calibri"/>
              </a:rPr>
              <a:t>experiments and make </a:t>
            </a:r>
            <a:r>
              <a:rPr b="1" lang="en-GB">
                <a:latin typeface="Calibri"/>
                <a:ea typeface="Calibri"/>
                <a:cs typeface="Calibri"/>
                <a:sym typeface="Calibri"/>
              </a:rPr>
              <a:t>predictions</a:t>
            </a:r>
            <a:r>
              <a:rPr lang="en-GB">
                <a:latin typeface="Calibri"/>
                <a:ea typeface="Calibri"/>
                <a:cs typeface="Calibri"/>
                <a:sym typeface="Calibri"/>
              </a:rPr>
              <a:t>. </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AutoNum type="arabicPeriod"/>
            </a:pPr>
            <a:r>
              <a:rPr b="1" lang="en-GB">
                <a:latin typeface="Calibri"/>
                <a:ea typeface="Calibri"/>
                <a:cs typeface="Calibri"/>
                <a:sym typeface="Calibri"/>
              </a:rPr>
              <a:t>Observe </a:t>
            </a:r>
            <a:r>
              <a:rPr lang="en-GB">
                <a:latin typeface="Calibri"/>
                <a:ea typeface="Calibri"/>
                <a:cs typeface="Calibri"/>
                <a:sym typeface="Calibri"/>
              </a:rPr>
              <a:t>qualitative</a:t>
            </a:r>
            <a:r>
              <a:rPr lang="en-GB">
                <a:latin typeface="Calibri"/>
                <a:ea typeface="Calibri"/>
                <a:cs typeface="Calibri"/>
                <a:sym typeface="Calibri"/>
              </a:rPr>
              <a:t> data and </a:t>
            </a:r>
            <a:r>
              <a:rPr b="1" lang="en-GB">
                <a:latin typeface="Calibri"/>
                <a:ea typeface="Calibri"/>
                <a:cs typeface="Calibri"/>
                <a:sym typeface="Calibri"/>
              </a:rPr>
              <a:t>m</a:t>
            </a:r>
            <a:r>
              <a:rPr b="1" lang="en-GB">
                <a:latin typeface="Calibri"/>
                <a:ea typeface="Calibri"/>
                <a:cs typeface="Calibri"/>
                <a:sym typeface="Calibri"/>
              </a:rPr>
              <a:t>easure </a:t>
            </a:r>
            <a:r>
              <a:rPr lang="en-GB">
                <a:latin typeface="Calibri"/>
                <a:ea typeface="Calibri"/>
                <a:cs typeface="Calibri"/>
                <a:sym typeface="Calibri"/>
              </a:rPr>
              <a:t>quantitative</a:t>
            </a:r>
            <a:r>
              <a:rPr lang="en-GB">
                <a:latin typeface="Calibri"/>
                <a:ea typeface="Calibri"/>
                <a:cs typeface="Calibri"/>
                <a:sym typeface="Calibri"/>
              </a:rPr>
              <a:t> data, with increasing accuracy and precision. </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AutoNum type="arabicPeriod"/>
            </a:pPr>
            <a:r>
              <a:rPr b="1" lang="en-GB">
                <a:latin typeface="Calibri"/>
                <a:ea typeface="Calibri"/>
                <a:cs typeface="Calibri"/>
                <a:sym typeface="Calibri"/>
              </a:rPr>
              <a:t>Research </a:t>
            </a:r>
            <a:r>
              <a:rPr lang="en-GB">
                <a:latin typeface="Calibri"/>
                <a:ea typeface="Calibri"/>
                <a:cs typeface="Calibri"/>
                <a:sym typeface="Calibri"/>
              </a:rPr>
              <a:t>and </a:t>
            </a:r>
            <a:r>
              <a:rPr b="1" lang="en-GB">
                <a:latin typeface="Calibri"/>
                <a:ea typeface="Calibri"/>
                <a:cs typeface="Calibri"/>
                <a:sym typeface="Calibri"/>
              </a:rPr>
              <a:t>record </a:t>
            </a:r>
            <a:r>
              <a:rPr lang="en-GB">
                <a:latin typeface="Calibri"/>
                <a:ea typeface="Calibri"/>
                <a:cs typeface="Calibri"/>
                <a:sym typeface="Calibri"/>
              </a:rPr>
              <a:t>in the form of diagrams, graphs  and tables with increasing complexity. </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AutoNum type="arabicPeriod"/>
            </a:pPr>
            <a:r>
              <a:rPr b="1" lang="en-GB">
                <a:latin typeface="Calibri"/>
                <a:ea typeface="Calibri"/>
                <a:cs typeface="Calibri"/>
                <a:sym typeface="Calibri"/>
              </a:rPr>
              <a:t>Use test results to make predictions</a:t>
            </a:r>
            <a:r>
              <a:rPr lang="en-GB">
                <a:latin typeface="Calibri"/>
                <a:ea typeface="Calibri"/>
                <a:cs typeface="Calibri"/>
                <a:sym typeface="Calibri"/>
              </a:rPr>
              <a:t> to set up further comparative and fair test results</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AutoNum type="arabicPeriod"/>
            </a:pPr>
            <a:r>
              <a:rPr b="1" lang="en-GB">
                <a:latin typeface="Calibri"/>
                <a:ea typeface="Calibri"/>
                <a:cs typeface="Calibri"/>
                <a:sym typeface="Calibri"/>
              </a:rPr>
              <a:t>Grouping </a:t>
            </a:r>
            <a:r>
              <a:rPr lang="en-GB">
                <a:latin typeface="Calibri"/>
                <a:ea typeface="Calibri"/>
                <a:cs typeface="Calibri"/>
                <a:sym typeface="Calibri"/>
              </a:rPr>
              <a:t>and </a:t>
            </a:r>
            <a:r>
              <a:rPr b="1" lang="en-GB">
                <a:latin typeface="Calibri"/>
                <a:ea typeface="Calibri"/>
                <a:cs typeface="Calibri"/>
                <a:sym typeface="Calibri"/>
              </a:rPr>
              <a:t>Classifying </a:t>
            </a:r>
            <a:endParaRPr b="1">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AutoNum type="arabicPeriod"/>
            </a:pPr>
            <a:r>
              <a:rPr b="1" lang="en-GB">
                <a:latin typeface="Calibri"/>
                <a:ea typeface="Calibri"/>
                <a:cs typeface="Calibri"/>
                <a:sym typeface="Calibri"/>
              </a:rPr>
              <a:t>Analyse </a:t>
            </a:r>
            <a:r>
              <a:rPr lang="en-GB">
                <a:latin typeface="Calibri"/>
                <a:ea typeface="Calibri"/>
                <a:cs typeface="Calibri"/>
                <a:sym typeface="Calibri"/>
              </a:rPr>
              <a:t>and </a:t>
            </a:r>
            <a:r>
              <a:rPr b="1" lang="en-GB">
                <a:latin typeface="Calibri"/>
                <a:ea typeface="Calibri"/>
                <a:cs typeface="Calibri"/>
                <a:sym typeface="Calibri"/>
              </a:rPr>
              <a:t>draw conclusions</a:t>
            </a:r>
            <a:r>
              <a:rPr lang="en-GB">
                <a:latin typeface="Calibri"/>
                <a:ea typeface="Calibri"/>
                <a:cs typeface="Calibri"/>
                <a:sym typeface="Calibri"/>
              </a:rPr>
              <a:t>. </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AutoNum type="arabicPeriod"/>
            </a:pPr>
            <a:r>
              <a:rPr lang="en-GB">
                <a:latin typeface="Calibri"/>
                <a:ea typeface="Calibri"/>
                <a:cs typeface="Calibri"/>
                <a:sym typeface="Calibri"/>
              </a:rPr>
              <a:t>Make </a:t>
            </a:r>
            <a:r>
              <a:rPr b="1" lang="en-GB">
                <a:latin typeface="Calibri"/>
                <a:ea typeface="Calibri"/>
                <a:cs typeface="Calibri"/>
                <a:sym typeface="Calibri"/>
              </a:rPr>
              <a:t>evaluations </a:t>
            </a:r>
            <a:r>
              <a:rPr lang="en-GB">
                <a:latin typeface="Calibri"/>
                <a:ea typeface="Calibri"/>
                <a:cs typeface="Calibri"/>
                <a:sym typeface="Calibri"/>
              </a:rPr>
              <a:t>and report </a:t>
            </a:r>
            <a:r>
              <a:rPr lang="en-GB">
                <a:latin typeface="Calibri"/>
                <a:ea typeface="Calibri"/>
                <a:cs typeface="Calibri"/>
                <a:sym typeface="Calibri"/>
              </a:rPr>
              <a:t>findings in</a:t>
            </a:r>
            <a:r>
              <a:rPr b="1" lang="en-GB">
                <a:latin typeface="Calibri"/>
                <a:ea typeface="Calibri"/>
                <a:cs typeface="Calibri"/>
                <a:sym typeface="Calibri"/>
              </a:rPr>
              <a:t> displays and presentations </a:t>
            </a:r>
            <a:r>
              <a:rPr lang="en-GB">
                <a:latin typeface="Calibri"/>
                <a:ea typeface="Calibri"/>
                <a:cs typeface="Calibri"/>
                <a:sym typeface="Calibri"/>
              </a:rPr>
              <a:t>. </a:t>
            </a:r>
            <a:endParaRPr/>
          </a:p>
        </p:txBody>
      </p:sp>
      <p:pic>
        <p:nvPicPr>
          <p:cNvPr id="109" name="Google Shape;109;p19"/>
          <p:cNvPicPr preferRelativeResize="0"/>
          <p:nvPr/>
        </p:nvPicPr>
        <p:blipFill>
          <a:blip r:embed="rId3">
            <a:alphaModFix/>
          </a:blip>
          <a:stretch>
            <a:fillRect/>
          </a:stretch>
        </p:blipFill>
        <p:spPr>
          <a:xfrm>
            <a:off x="7679600" y="155025"/>
            <a:ext cx="1152700" cy="11527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15" name="Google Shape;115;p20"/>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800"/>
              <a:buNone/>
            </a:pPr>
            <a:r>
              <a:rPr b="1" lang="en-GB" sz="2400" u="sng">
                <a:latin typeface="Calibri"/>
                <a:ea typeface="Calibri"/>
                <a:cs typeface="Calibri"/>
                <a:sym typeface="Calibri"/>
              </a:rPr>
              <a:t>Computing</a:t>
            </a:r>
            <a:r>
              <a:rPr lang="en-GB" sz="2400">
                <a:latin typeface="Calibri"/>
                <a:ea typeface="Calibri"/>
                <a:cs typeface="Calibri"/>
                <a:sym typeface="Calibri"/>
              </a:rPr>
              <a:t> - what does it mean? </a:t>
            </a:r>
            <a:endParaRPr sz="2400">
              <a:latin typeface="Calibri"/>
              <a:ea typeface="Calibri"/>
              <a:cs typeface="Calibri"/>
              <a:sym typeface="Calibri"/>
            </a:endParaRPr>
          </a:p>
          <a:p>
            <a:pPr indent="0" lvl="0" marL="0" rtl="0" algn="l">
              <a:lnSpc>
                <a:spcPct val="115000"/>
              </a:lnSpc>
              <a:spcBef>
                <a:spcPts val="1200"/>
              </a:spcBef>
              <a:spcAft>
                <a:spcPts val="0"/>
              </a:spcAft>
              <a:buSzPts val="1800"/>
              <a:buNone/>
            </a:pPr>
            <a:r>
              <a:rPr lang="en-GB">
                <a:latin typeface="Calibri"/>
                <a:ea typeface="Calibri"/>
                <a:cs typeface="Calibri"/>
                <a:sym typeface="Calibri"/>
              </a:rPr>
              <a:t>Computing is the study of Computer Science. It teaches us how we can use our computer skills to help us use computers and digital devices really effectively! It also teaches us how these devices work! </a:t>
            </a:r>
            <a:endParaRPr>
              <a:latin typeface="Calibri"/>
              <a:ea typeface="Calibri"/>
              <a:cs typeface="Calibri"/>
              <a:sym typeface="Calibri"/>
            </a:endParaRPr>
          </a:p>
          <a:p>
            <a:pPr indent="0" lvl="0" marL="0" rtl="0" algn="l">
              <a:lnSpc>
                <a:spcPct val="115000"/>
              </a:lnSpc>
              <a:spcBef>
                <a:spcPts val="1200"/>
              </a:spcBef>
              <a:spcAft>
                <a:spcPts val="0"/>
              </a:spcAft>
              <a:buSzPts val="1800"/>
              <a:buNone/>
            </a:pPr>
            <a:r>
              <a:rPr lang="en-GB">
                <a:latin typeface="Calibri"/>
                <a:ea typeface="Calibri"/>
                <a:cs typeface="Calibri"/>
                <a:sym typeface="Calibri"/>
              </a:rPr>
              <a:t>We learn about how to use data and information, how digital systems work and how we can programme. It is also how we use digital technology to express ourselves and develop our own ideas for school and future jobs. </a:t>
            </a:r>
            <a:endParaRPr>
              <a:latin typeface="Calibri"/>
              <a:ea typeface="Calibri"/>
              <a:cs typeface="Calibri"/>
              <a:sym typeface="Calibri"/>
            </a:endParaRPr>
          </a:p>
          <a:p>
            <a:pPr indent="0" lvl="0" marL="0" rtl="0" algn="l">
              <a:lnSpc>
                <a:spcPct val="115000"/>
              </a:lnSpc>
              <a:spcBef>
                <a:spcPts val="1200"/>
              </a:spcBef>
              <a:spcAft>
                <a:spcPts val="0"/>
              </a:spcAft>
              <a:buSzPts val="1800"/>
              <a:buNone/>
            </a:pPr>
            <a:r>
              <a:t/>
            </a:r>
            <a:endParaRPr/>
          </a:p>
          <a:p>
            <a:pPr indent="0" lvl="0" marL="0" rtl="0" algn="l">
              <a:lnSpc>
                <a:spcPct val="115000"/>
              </a:lnSpc>
              <a:spcBef>
                <a:spcPts val="1200"/>
              </a:spcBef>
              <a:spcAft>
                <a:spcPts val="1200"/>
              </a:spcAft>
              <a:buSzPts val="1800"/>
              <a:buNone/>
            </a:pPr>
            <a:r>
              <a:t/>
            </a:r>
            <a:endParaRPr/>
          </a:p>
        </p:txBody>
      </p:sp>
      <p:pic>
        <p:nvPicPr>
          <p:cNvPr id="116" name="Google Shape;116;p20"/>
          <p:cNvPicPr preferRelativeResize="0"/>
          <p:nvPr/>
        </p:nvPicPr>
        <p:blipFill>
          <a:blip r:embed="rId3">
            <a:alphaModFix/>
          </a:blip>
          <a:stretch>
            <a:fillRect/>
          </a:stretch>
        </p:blipFill>
        <p:spPr>
          <a:xfrm>
            <a:off x="7329350" y="3451425"/>
            <a:ext cx="1502951" cy="150295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2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22" name="Google Shape;122;p21"/>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fontScale="92500" lnSpcReduction="20000"/>
          </a:bodyPr>
          <a:lstStyle/>
          <a:p>
            <a:pPr indent="0" lvl="0" marL="0" rtl="0" algn="ctr">
              <a:lnSpc>
                <a:spcPct val="115000"/>
              </a:lnSpc>
              <a:spcBef>
                <a:spcPts val="0"/>
              </a:spcBef>
              <a:spcAft>
                <a:spcPts val="0"/>
              </a:spcAft>
              <a:buSzPct val="75000"/>
              <a:buNone/>
            </a:pPr>
            <a:r>
              <a:rPr b="1" lang="en-GB" sz="2400" u="sng">
                <a:latin typeface="Calibri"/>
                <a:ea typeface="Calibri"/>
                <a:cs typeface="Calibri"/>
                <a:sym typeface="Calibri"/>
              </a:rPr>
              <a:t>Computing</a:t>
            </a:r>
            <a:r>
              <a:rPr lang="en-GB" sz="2400">
                <a:latin typeface="Calibri"/>
                <a:ea typeface="Calibri"/>
                <a:cs typeface="Calibri"/>
                <a:sym typeface="Calibri"/>
              </a:rPr>
              <a:t> - what skill do we need as a  Computer Scientist? </a:t>
            </a:r>
            <a:endParaRPr sz="2400">
              <a:latin typeface="Calibri"/>
              <a:ea typeface="Calibri"/>
              <a:cs typeface="Calibri"/>
              <a:sym typeface="Calibri"/>
            </a:endParaRPr>
          </a:p>
          <a:p>
            <a:pPr indent="0" lvl="0" marL="0" rtl="0" algn="l">
              <a:lnSpc>
                <a:spcPct val="115000"/>
              </a:lnSpc>
              <a:spcBef>
                <a:spcPts val="1200"/>
              </a:spcBef>
              <a:spcAft>
                <a:spcPts val="0"/>
              </a:spcAft>
              <a:buSzPct val="100000"/>
              <a:buNone/>
            </a:pPr>
            <a:r>
              <a:rPr lang="en-GB">
                <a:latin typeface="Calibri"/>
                <a:ea typeface="Calibri"/>
                <a:cs typeface="Calibri"/>
                <a:sym typeface="Calibri"/>
              </a:rPr>
              <a:t>Skills we need to use: </a:t>
            </a:r>
            <a:endParaRPr>
              <a:latin typeface="Calibri"/>
              <a:ea typeface="Calibri"/>
              <a:cs typeface="Calibri"/>
              <a:sym typeface="Calibri"/>
            </a:endParaRPr>
          </a:p>
          <a:p>
            <a:pPr indent="-334327" lvl="0" marL="457200" rtl="0" algn="l">
              <a:lnSpc>
                <a:spcPct val="115000"/>
              </a:lnSpc>
              <a:spcBef>
                <a:spcPts val="1200"/>
              </a:spcBef>
              <a:spcAft>
                <a:spcPts val="0"/>
              </a:spcAft>
              <a:buSzPct val="100000"/>
              <a:buFont typeface="Calibri"/>
              <a:buAutoNum type="arabicPeriod"/>
            </a:pPr>
            <a:r>
              <a:rPr lang="en-GB">
                <a:latin typeface="Calibri"/>
                <a:ea typeface="Calibri"/>
                <a:cs typeface="Calibri"/>
                <a:sym typeface="Calibri"/>
              </a:rPr>
              <a:t>To be able to apply and develop </a:t>
            </a:r>
            <a:r>
              <a:rPr b="1" lang="en-GB">
                <a:latin typeface="Calibri"/>
                <a:ea typeface="Calibri"/>
                <a:cs typeface="Calibri"/>
                <a:sym typeface="Calibri"/>
              </a:rPr>
              <a:t>abstraction </a:t>
            </a:r>
            <a:r>
              <a:rPr lang="en-GB">
                <a:latin typeface="Calibri"/>
                <a:ea typeface="Calibri"/>
                <a:cs typeface="Calibri"/>
                <a:sym typeface="Calibri"/>
              </a:rPr>
              <a:t>(simplify systems by focus on essential), </a:t>
            </a:r>
            <a:r>
              <a:rPr b="1" lang="en-GB">
                <a:latin typeface="Calibri"/>
                <a:ea typeface="Calibri"/>
                <a:cs typeface="Calibri"/>
                <a:sym typeface="Calibri"/>
              </a:rPr>
              <a:t>logical thinking </a:t>
            </a:r>
            <a:r>
              <a:rPr lang="en-GB">
                <a:latin typeface="Calibri"/>
                <a:ea typeface="Calibri"/>
                <a:cs typeface="Calibri"/>
                <a:sym typeface="Calibri"/>
              </a:rPr>
              <a:t>(analyse and evaluate complex problems), spot </a:t>
            </a:r>
            <a:r>
              <a:rPr b="1" lang="en-GB">
                <a:latin typeface="Calibri"/>
                <a:ea typeface="Calibri"/>
                <a:cs typeface="Calibri"/>
                <a:sym typeface="Calibri"/>
              </a:rPr>
              <a:t>patterns</a:t>
            </a:r>
            <a:r>
              <a:rPr lang="en-GB">
                <a:latin typeface="Calibri"/>
                <a:ea typeface="Calibri"/>
                <a:cs typeface="Calibri"/>
                <a:sym typeface="Calibri"/>
              </a:rPr>
              <a:t>, development of </a:t>
            </a:r>
            <a:r>
              <a:rPr b="1" lang="en-GB">
                <a:latin typeface="Calibri"/>
                <a:ea typeface="Calibri"/>
                <a:cs typeface="Calibri"/>
                <a:sym typeface="Calibri"/>
              </a:rPr>
              <a:t>algorithms </a:t>
            </a:r>
            <a:r>
              <a:rPr lang="en-GB">
                <a:latin typeface="Calibri"/>
                <a:ea typeface="Calibri"/>
                <a:cs typeface="Calibri"/>
                <a:sym typeface="Calibri"/>
              </a:rPr>
              <a:t>(sequence of steps)</a:t>
            </a:r>
            <a:r>
              <a:rPr b="1" lang="en-GB">
                <a:latin typeface="Calibri"/>
                <a:ea typeface="Calibri"/>
                <a:cs typeface="Calibri"/>
                <a:sym typeface="Calibri"/>
              </a:rPr>
              <a:t> </a:t>
            </a:r>
            <a:r>
              <a:rPr lang="en-GB">
                <a:latin typeface="Calibri"/>
                <a:ea typeface="Calibri"/>
                <a:cs typeface="Calibri"/>
                <a:sym typeface="Calibri"/>
              </a:rPr>
              <a:t>and how to </a:t>
            </a:r>
            <a:r>
              <a:rPr b="1" lang="en-GB">
                <a:latin typeface="Calibri"/>
                <a:ea typeface="Calibri"/>
                <a:cs typeface="Calibri"/>
                <a:sym typeface="Calibri"/>
              </a:rPr>
              <a:t>represent data</a:t>
            </a:r>
            <a:r>
              <a:rPr lang="en-GB">
                <a:latin typeface="Calibri"/>
                <a:ea typeface="Calibri"/>
                <a:cs typeface="Calibri"/>
                <a:sym typeface="Calibri"/>
              </a:rPr>
              <a:t>.</a:t>
            </a:r>
            <a:r>
              <a:rPr b="1" lang="en-GB">
                <a:latin typeface="Calibri"/>
                <a:ea typeface="Calibri"/>
                <a:cs typeface="Calibri"/>
                <a:sym typeface="Calibri"/>
              </a:rPr>
              <a:t> </a:t>
            </a:r>
            <a:r>
              <a:rPr lang="en-GB">
                <a:latin typeface="Calibri"/>
                <a:ea typeface="Calibri"/>
                <a:cs typeface="Calibri"/>
                <a:sym typeface="Calibri"/>
              </a:rPr>
              <a:t>(data / CS / CT)</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lang="en-GB">
                <a:latin typeface="Calibri"/>
                <a:ea typeface="Calibri"/>
                <a:cs typeface="Calibri"/>
                <a:sym typeface="Calibri"/>
              </a:rPr>
              <a:t>To be able to </a:t>
            </a:r>
            <a:r>
              <a:rPr b="1" lang="en-GB">
                <a:latin typeface="Calibri"/>
                <a:ea typeface="Calibri"/>
                <a:cs typeface="Calibri"/>
                <a:sym typeface="Calibri"/>
              </a:rPr>
              <a:t>analyse problems</a:t>
            </a:r>
            <a:r>
              <a:rPr lang="en-GB">
                <a:latin typeface="Calibri"/>
                <a:ea typeface="Calibri"/>
                <a:cs typeface="Calibri"/>
                <a:sym typeface="Calibri"/>
              </a:rPr>
              <a:t> and break them down (</a:t>
            </a:r>
            <a:r>
              <a:rPr b="1" lang="en-GB">
                <a:latin typeface="Calibri"/>
                <a:ea typeface="Calibri"/>
                <a:cs typeface="Calibri"/>
                <a:sym typeface="Calibri"/>
              </a:rPr>
              <a:t>Decomposition</a:t>
            </a:r>
            <a:r>
              <a:rPr lang="en-GB">
                <a:latin typeface="Calibri"/>
                <a:ea typeface="Calibri"/>
                <a:cs typeface="Calibri"/>
                <a:sym typeface="Calibri"/>
              </a:rPr>
              <a:t>) to be able to write and solve programming problems and solutions (programming / CS / CT)</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lang="en-GB">
                <a:latin typeface="Calibri"/>
                <a:ea typeface="Calibri"/>
                <a:cs typeface="Calibri"/>
                <a:sym typeface="Calibri"/>
              </a:rPr>
              <a:t>To be able to </a:t>
            </a:r>
            <a:r>
              <a:rPr b="1" lang="en-GB">
                <a:latin typeface="Calibri"/>
                <a:ea typeface="Calibri"/>
                <a:cs typeface="Calibri"/>
                <a:sym typeface="Calibri"/>
              </a:rPr>
              <a:t>review and evaluate</a:t>
            </a:r>
            <a:r>
              <a:rPr lang="en-GB">
                <a:latin typeface="Calibri"/>
                <a:ea typeface="Calibri"/>
                <a:cs typeface="Calibri"/>
                <a:sym typeface="Calibri"/>
              </a:rPr>
              <a:t> new software and hardware and apply these when solving  problems (multimedia / CS and IT).</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lang="en-GB">
                <a:latin typeface="Calibri"/>
                <a:ea typeface="Calibri"/>
                <a:cs typeface="Calibri"/>
                <a:sym typeface="Calibri"/>
              </a:rPr>
              <a:t>To be a </a:t>
            </a:r>
            <a:r>
              <a:rPr b="1" lang="en-GB">
                <a:latin typeface="Calibri"/>
                <a:ea typeface="Calibri"/>
                <a:cs typeface="Calibri"/>
                <a:sym typeface="Calibri"/>
              </a:rPr>
              <a:t>responsible user</a:t>
            </a:r>
            <a:r>
              <a:rPr lang="en-GB">
                <a:latin typeface="Calibri"/>
                <a:ea typeface="Calibri"/>
                <a:cs typeface="Calibri"/>
                <a:sym typeface="Calibri"/>
              </a:rPr>
              <a:t> of online information and be a </a:t>
            </a:r>
            <a:r>
              <a:rPr b="1" lang="en-GB">
                <a:latin typeface="Calibri"/>
                <a:ea typeface="Calibri"/>
                <a:cs typeface="Calibri"/>
                <a:sym typeface="Calibri"/>
              </a:rPr>
              <a:t>creative thinker</a:t>
            </a:r>
            <a:r>
              <a:rPr lang="en-GB">
                <a:latin typeface="Calibri"/>
                <a:ea typeface="Calibri"/>
                <a:cs typeface="Calibri"/>
                <a:sym typeface="Calibri"/>
              </a:rPr>
              <a:t> when using digital technology (online work / DL).</a:t>
            </a:r>
            <a:endParaRPr>
              <a:latin typeface="Calibri"/>
              <a:ea typeface="Calibri"/>
              <a:cs typeface="Calibri"/>
              <a:sym typeface="Calibri"/>
            </a:endParaRPr>
          </a:p>
          <a:p>
            <a:pPr indent="0" lvl="0" marL="0" rtl="0" algn="ctr">
              <a:lnSpc>
                <a:spcPct val="115000"/>
              </a:lnSpc>
              <a:spcBef>
                <a:spcPts val="1200"/>
              </a:spcBef>
              <a:spcAft>
                <a:spcPts val="0"/>
              </a:spcAft>
              <a:buNone/>
            </a:pPr>
            <a:r>
              <a:rPr b="1" i="1" lang="en-GB">
                <a:latin typeface="Calibri"/>
                <a:ea typeface="Calibri"/>
                <a:cs typeface="Calibri"/>
                <a:sym typeface="Calibri"/>
              </a:rPr>
              <a:t>Digital Literacy / Computer Science / Information Technology/ Computational Thinking</a:t>
            </a:r>
            <a:endParaRPr b="1" i="1"/>
          </a:p>
        </p:txBody>
      </p:sp>
      <p:pic>
        <p:nvPicPr>
          <p:cNvPr id="123" name="Google Shape;123;p21"/>
          <p:cNvPicPr preferRelativeResize="0"/>
          <p:nvPr/>
        </p:nvPicPr>
        <p:blipFill>
          <a:blip r:embed="rId3">
            <a:alphaModFix/>
          </a:blip>
          <a:stretch>
            <a:fillRect/>
          </a:stretch>
        </p:blipFill>
        <p:spPr>
          <a:xfrm>
            <a:off x="7749925" y="81375"/>
            <a:ext cx="1152700" cy="11527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22"/>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29" name="Google Shape;129;p22"/>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lnSpcReduction="20000"/>
          </a:bodyPr>
          <a:lstStyle/>
          <a:p>
            <a:pPr indent="0" lvl="0" marL="0" rtl="0" algn="ctr">
              <a:lnSpc>
                <a:spcPct val="115000"/>
              </a:lnSpc>
              <a:spcBef>
                <a:spcPts val="0"/>
              </a:spcBef>
              <a:spcAft>
                <a:spcPts val="0"/>
              </a:spcAft>
              <a:buSzPts val="1800"/>
              <a:buNone/>
            </a:pPr>
            <a:r>
              <a:rPr b="1" lang="en-GB" sz="2400" u="sng">
                <a:latin typeface="Calibri"/>
                <a:ea typeface="Calibri"/>
                <a:cs typeface="Calibri"/>
                <a:sym typeface="Calibri"/>
              </a:rPr>
              <a:t>Computing</a:t>
            </a:r>
            <a:r>
              <a:rPr lang="en-GB" sz="2400">
                <a:latin typeface="Calibri"/>
                <a:ea typeface="Calibri"/>
                <a:cs typeface="Calibri"/>
                <a:sym typeface="Calibri"/>
              </a:rPr>
              <a:t> - what skill do we need as a  Computer Scientist? </a:t>
            </a:r>
            <a:endParaRPr sz="2400">
              <a:latin typeface="Calibri"/>
              <a:ea typeface="Calibri"/>
              <a:cs typeface="Calibri"/>
              <a:sym typeface="Calibri"/>
            </a:endParaRPr>
          </a:p>
          <a:p>
            <a:pPr indent="0" lvl="0" marL="0" rtl="0" algn="l">
              <a:lnSpc>
                <a:spcPct val="115000"/>
              </a:lnSpc>
              <a:spcBef>
                <a:spcPts val="1200"/>
              </a:spcBef>
              <a:spcAft>
                <a:spcPts val="0"/>
              </a:spcAft>
              <a:buSzPts val="1800"/>
              <a:buNone/>
            </a:pPr>
            <a:r>
              <a:rPr lang="en-GB">
                <a:latin typeface="Calibri"/>
                <a:ea typeface="Calibri"/>
                <a:cs typeface="Calibri"/>
                <a:sym typeface="Calibri"/>
              </a:rPr>
              <a:t>Skills we need to use: </a:t>
            </a:r>
            <a:endParaRPr>
              <a:latin typeface="Calibri"/>
              <a:ea typeface="Calibri"/>
              <a:cs typeface="Calibri"/>
              <a:sym typeface="Calibri"/>
            </a:endParaRPr>
          </a:p>
          <a:p>
            <a:pPr indent="-342900" lvl="0" marL="457200" rtl="0" algn="l">
              <a:lnSpc>
                <a:spcPct val="115000"/>
              </a:lnSpc>
              <a:spcBef>
                <a:spcPts val="1200"/>
              </a:spcBef>
              <a:spcAft>
                <a:spcPts val="0"/>
              </a:spcAft>
              <a:buSzPts val="1800"/>
              <a:buFont typeface="Calibri"/>
              <a:buAutoNum type="arabicPeriod"/>
            </a:pPr>
            <a:r>
              <a:rPr lang="en-GB" u="sng">
                <a:latin typeface="Calibri"/>
                <a:ea typeface="Calibri"/>
                <a:cs typeface="Calibri"/>
                <a:sym typeface="Calibri"/>
              </a:rPr>
              <a:t>Digital Literacy</a:t>
            </a:r>
            <a:r>
              <a:rPr lang="en-GB">
                <a:latin typeface="Calibri"/>
                <a:ea typeface="Calibri"/>
                <a:cs typeface="Calibri"/>
                <a:sym typeface="Calibri"/>
              </a:rPr>
              <a:t> = how to </a:t>
            </a:r>
            <a:r>
              <a:rPr b="1" lang="en-GB">
                <a:latin typeface="Calibri"/>
                <a:ea typeface="Calibri"/>
                <a:cs typeface="Calibri"/>
                <a:sym typeface="Calibri"/>
              </a:rPr>
              <a:t>use the internet safely</a:t>
            </a:r>
            <a:r>
              <a:rPr lang="en-GB">
                <a:latin typeface="Calibri"/>
                <a:ea typeface="Calibri"/>
                <a:cs typeface="Calibri"/>
                <a:sym typeface="Calibri"/>
              </a:rPr>
              <a:t> and be a </a:t>
            </a:r>
            <a:r>
              <a:rPr b="1" lang="en-GB">
                <a:latin typeface="Calibri"/>
                <a:ea typeface="Calibri"/>
                <a:cs typeface="Calibri"/>
                <a:sym typeface="Calibri"/>
              </a:rPr>
              <a:t>responsible digital citizen</a:t>
            </a:r>
            <a:endParaRPr b="1">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u="sng">
                <a:latin typeface="Calibri"/>
                <a:ea typeface="Calibri"/>
                <a:cs typeface="Calibri"/>
                <a:sym typeface="Calibri"/>
              </a:rPr>
              <a:t>Computer Science</a:t>
            </a:r>
            <a:r>
              <a:rPr lang="en-GB">
                <a:latin typeface="Calibri"/>
                <a:ea typeface="Calibri"/>
                <a:cs typeface="Calibri"/>
                <a:sym typeface="Calibri"/>
              </a:rPr>
              <a:t> = how do we </a:t>
            </a:r>
            <a:r>
              <a:rPr b="1" lang="en-GB">
                <a:latin typeface="Calibri"/>
                <a:ea typeface="Calibri"/>
                <a:cs typeface="Calibri"/>
                <a:sym typeface="Calibri"/>
              </a:rPr>
              <a:t>program </a:t>
            </a:r>
            <a:r>
              <a:rPr lang="en-GB">
                <a:latin typeface="Calibri"/>
                <a:ea typeface="Calibri"/>
                <a:cs typeface="Calibri"/>
                <a:sym typeface="Calibri"/>
              </a:rPr>
              <a:t>and understand how </a:t>
            </a:r>
            <a:r>
              <a:rPr lang="en-GB">
                <a:latin typeface="Calibri"/>
                <a:ea typeface="Calibri"/>
                <a:cs typeface="Calibri"/>
                <a:sym typeface="Calibri"/>
              </a:rPr>
              <a:t>computers</a:t>
            </a:r>
            <a:r>
              <a:rPr lang="en-GB">
                <a:latin typeface="Calibri"/>
                <a:ea typeface="Calibri"/>
                <a:cs typeface="Calibri"/>
                <a:sym typeface="Calibri"/>
              </a:rPr>
              <a:t> and computer systems work</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u="sng">
                <a:latin typeface="Calibri"/>
                <a:ea typeface="Calibri"/>
                <a:cs typeface="Calibri"/>
                <a:sym typeface="Calibri"/>
              </a:rPr>
              <a:t>Information Technology</a:t>
            </a:r>
            <a:r>
              <a:rPr lang="en-GB">
                <a:latin typeface="Calibri"/>
                <a:ea typeface="Calibri"/>
                <a:cs typeface="Calibri"/>
                <a:sym typeface="Calibri"/>
              </a:rPr>
              <a:t> =  how do we use new technology in the most </a:t>
            </a:r>
            <a:r>
              <a:rPr b="1" lang="en-GB">
                <a:latin typeface="Calibri"/>
                <a:ea typeface="Calibri"/>
                <a:cs typeface="Calibri"/>
                <a:sym typeface="Calibri"/>
              </a:rPr>
              <a:t>creative way</a:t>
            </a:r>
            <a:endParaRPr b="1">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u="sng">
                <a:latin typeface="Calibri"/>
                <a:ea typeface="Calibri"/>
                <a:cs typeface="Calibri"/>
                <a:sym typeface="Calibri"/>
              </a:rPr>
              <a:t>Computational Thinking</a:t>
            </a:r>
            <a:r>
              <a:rPr lang="en-GB">
                <a:latin typeface="Calibri"/>
                <a:ea typeface="Calibri"/>
                <a:cs typeface="Calibri"/>
                <a:sym typeface="Calibri"/>
              </a:rPr>
              <a:t> = how do we use </a:t>
            </a:r>
            <a:r>
              <a:rPr b="1" lang="en-GB">
                <a:latin typeface="Calibri"/>
                <a:ea typeface="Calibri"/>
                <a:cs typeface="Calibri"/>
                <a:sym typeface="Calibri"/>
              </a:rPr>
              <a:t>Concepts </a:t>
            </a:r>
            <a:r>
              <a:rPr lang="en-GB">
                <a:latin typeface="Calibri"/>
                <a:ea typeface="Calibri"/>
                <a:cs typeface="Calibri"/>
                <a:sym typeface="Calibri"/>
              </a:rPr>
              <a:t>(logic, abstraction, algorithms, patterns, decomposition and evaluation) and </a:t>
            </a:r>
            <a:r>
              <a:rPr b="1" lang="en-GB">
                <a:latin typeface="Calibri"/>
                <a:ea typeface="Calibri"/>
                <a:cs typeface="Calibri"/>
                <a:sym typeface="Calibri"/>
              </a:rPr>
              <a:t>Approaches </a:t>
            </a:r>
            <a:r>
              <a:rPr lang="en-GB">
                <a:latin typeface="Calibri"/>
                <a:ea typeface="Calibri"/>
                <a:cs typeface="Calibri"/>
                <a:sym typeface="Calibri"/>
              </a:rPr>
              <a:t>(</a:t>
            </a:r>
            <a:r>
              <a:rPr b="1" lang="en-GB">
                <a:latin typeface="Calibri"/>
                <a:ea typeface="Calibri"/>
                <a:cs typeface="Calibri"/>
                <a:sym typeface="Calibri"/>
              </a:rPr>
              <a:t>tinkering</a:t>
            </a:r>
            <a:r>
              <a:rPr lang="en-GB">
                <a:latin typeface="Calibri"/>
                <a:ea typeface="Calibri"/>
                <a:cs typeface="Calibri"/>
                <a:sym typeface="Calibri"/>
              </a:rPr>
              <a:t> (play with technology until it works), </a:t>
            </a:r>
            <a:r>
              <a:rPr b="1" lang="en-GB">
                <a:latin typeface="Calibri"/>
                <a:ea typeface="Calibri"/>
                <a:cs typeface="Calibri"/>
                <a:sym typeface="Calibri"/>
              </a:rPr>
              <a:t>creating</a:t>
            </a:r>
            <a:r>
              <a:rPr lang="en-GB">
                <a:latin typeface="Calibri"/>
                <a:ea typeface="Calibri"/>
                <a:cs typeface="Calibri"/>
                <a:sym typeface="Calibri"/>
              </a:rPr>
              <a:t>, </a:t>
            </a:r>
            <a:r>
              <a:rPr b="1" lang="en-GB">
                <a:latin typeface="Calibri"/>
                <a:ea typeface="Calibri"/>
                <a:cs typeface="Calibri"/>
                <a:sym typeface="Calibri"/>
              </a:rPr>
              <a:t>debugging </a:t>
            </a:r>
            <a:r>
              <a:rPr lang="en-GB">
                <a:latin typeface="Calibri"/>
                <a:ea typeface="Calibri"/>
                <a:cs typeface="Calibri"/>
                <a:sym typeface="Calibri"/>
              </a:rPr>
              <a:t>(solve problems), </a:t>
            </a:r>
            <a:r>
              <a:rPr b="1" lang="en-GB">
                <a:latin typeface="Calibri"/>
                <a:ea typeface="Calibri"/>
                <a:cs typeface="Calibri"/>
                <a:sym typeface="Calibri"/>
              </a:rPr>
              <a:t>persevering </a:t>
            </a:r>
            <a:r>
              <a:rPr lang="en-GB">
                <a:latin typeface="Calibri"/>
                <a:ea typeface="Calibri"/>
                <a:cs typeface="Calibri"/>
                <a:sym typeface="Calibri"/>
              </a:rPr>
              <a:t>and </a:t>
            </a:r>
            <a:r>
              <a:rPr b="1" lang="en-GB">
                <a:latin typeface="Calibri"/>
                <a:ea typeface="Calibri"/>
                <a:cs typeface="Calibri"/>
                <a:sym typeface="Calibri"/>
              </a:rPr>
              <a:t>collaborating</a:t>
            </a:r>
            <a:r>
              <a:rPr lang="en-GB">
                <a:latin typeface="Calibri"/>
                <a:ea typeface="Calibri"/>
                <a:cs typeface="Calibri"/>
                <a:sym typeface="Calibri"/>
              </a:rPr>
              <a:t>)</a:t>
            </a:r>
            <a:endParaRPr>
              <a:latin typeface="Calibri"/>
              <a:ea typeface="Calibri"/>
              <a:cs typeface="Calibri"/>
              <a:sym typeface="Calibri"/>
            </a:endParaRPr>
          </a:p>
          <a:p>
            <a:pPr indent="0" lvl="0" marL="0" rtl="0" algn="ctr">
              <a:lnSpc>
                <a:spcPct val="115000"/>
              </a:lnSpc>
              <a:spcBef>
                <a:spcPts val="1200"/>
              </a:spcBef>
              <a:spcAft>
                <a:spcPts val="0"/>
              </a:spcAft>
              <a:buNone/>
            </a:pPr>
            <a:r>
              <a:rPr b="1" i="1" lang="en-GB">
                <a:latin typeface="Calibri"/>
                <a:ea typeface="Calibri"/>
                <a:cs typeface="Calibri"/>
                <a:sym typeface="Calibri"/>
              </a:rPr>
              <a:t>Digital Literacy / Computer Science / Information Technology/ Computational Thinking</a:t>
            </a:r>
            <a:endParaRPr b="1" i="1"/>
          </a:p>
        </p:txBody>
      </p:sp>
      <p:pic>
        <p:nvPicPr>
          <p:cNvPr id="130" name="Google Shape;130;p22"/>
          <p:cNvPicPr preferRelativeResize="0"/>
          <p:nvPr/>
        </p:nvPicPr>
        <p:blipFill>
          <a:blip r:embed="rId3">
            <a:alphaModFix/>
          </a:blip>
          <a:stretch>
            <a:fillRect/>
          </a:stretch>
        </p:blipFill>
        <p:spPr>
          <a:xfrm>
            <a:off x="7749925" y="81375"/>
            <a:ext cx="1152700" cy="11527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2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36" name="Google Shape;136;p23"/>
          <p:cNvSpPr txBox="1"/>
          <p:nvPr>
            <p:ph idx="1" type="body"/>
          </p:nvPr>
        </p:nvSpPr>
        <p:spPr>
          <a:xfrm>
            <a:off x="311700" y="1234075"/>
            <a:ext cx="8520600" cy="3620100"/>
          </a:xfrm>
          <a:prstGeom prst="rect">
            <a:avLst/>
          </a:prstGeom>
          <a:noFill/>
          <a:ln>
            <a:noFill/>
          </a:ln>
        </p:spPr>
        <p:txBody>
          <a:bodyPr anchorCtr="0" anchor="t" bIns="91425" lIns="91425" spcFirstLastPara="1" rIns="91425" wrap="square" tIns="91425">
            <a:normAutofit lnSpcReduction="20000"/>
          </a:bodyPr>
          <a:lstStyle/>
          <a:p>
            <a:pPr indent="0" lvl="0" marL="0" rtl="0" algn="ctr">
              <a:lnSpc>
                <a:spcPct val="115000"/>
              </a:lnSpc>
              <a:spcBef>
                <a:spcPts val="0"/>
              </a:spcBef>
              <a:spcAft>
                <a:spcPts val="0"/>
              </a:spcAft>
              <a:buSzPts val="1800"/>
              <a:buNone/>
            </a:pPr>
            <a:r>
              <a:rPr b="1" lang="en-GB" sz="2400" u="sng">
                <a:latin typeface="Calibri"/>
                <a:ea typeface="Calibri"/>
                <a:cs typeface="Calibri"/>
                <a:sym typeface="Calibri"/>
              </a:rPr>
              <a:t>Music</a:t>
            </a:r>
            <a:r>
              <a:rPr lang="en-GB" sz="2400">
                <a:latin typeface="Calibri"/>
                <a:ea typeface="Calibri"/>
                <a:cs typeface="Calibri"/>
                <a:sym typeface="Calibri"/>
              </a:rPr>
              <a:t> - what does it mean? </a:t>
            </a:r>
            <a:endParaRPr sz="2400">
              <a:latin typeface="Calibri"/>
              <a:ea typeface="Calibri"/>
              <a:cs typeface="Calibri"/>
              <a:sym typeface="Calibri"/>
            </a:endParaRPr>
          </a:p>
          <a:p>
            <a:pPr indent="0" lvl="0" marL="0" rtl="0" algn="l">
              <a:lnSpc>
                <a:spcPct val="115000"/>
              </a:lnSpc>
              <a:spcBef>
                <a:spcPts val="1200"/>
              </a:spcBef>
              <a:spcAft>
                <a:spcPts val="0"/>
              </a:spcAft>
              <a:buSzPts val="1800"/>
              <a:buNone/>
            </a:pPr>
            <a:r>
              <a:rPr lang="en-GB">
                <a:latin typeface="Calibri"/>
                <a:ea typeface="Calibri"/>
                <a:cs typeface="Calibri"/>
                <a:sym typeface="Calibri"/>
              </a:rPr>
              <a:t>Music is the study of our lives, it is the exploration of the sound that is all around us. Music allows us to help you understand, perform and create using sound.  </a:t>
            </a:r>
            <a:endParaRPr>
              <a:latin typeface="Calibri"/>
              <a:ea typeface="Calibri"/>
              <a:cs typeface="Calibri"/>
              <a:sym typeface="Calibri"/>
            </a:endParaRPr>
          </a:p>
          <a:p>
            <a:pPr indent="0" lvl="0" marL="0" rtl="0" algn="l">
              <a:lnSpc>
                <a:spcPct val="115000"/>
              </a:lnSpc>
              <a:spcBef>
                <a:spcPts val="1200"/>
              </a:spcBef>
              <a:spcAft>
                <a:spcPts val="0"/>
              </a:spcAft>
              <a:buSzPts val="1800"/>
              <a:buNone/>
            </a:pPr>
            <a:r>
              <a:rPr lang="en-GB">
                <a:latin typeface="Calibri"/>
                <a:ea typeface="Calibri"/>
                <a:cs typeface="Calibri"/>
                <a:sym typeface="Calibri"/>
              </a:rPr>
              <a:t>M</a:t>
            </a:r>
            <a:r>
              <a:rPr lang="en-GB">
                <a:latin typeface="Calibri"/>
                <a:ea typeface="Calibri"/>
                <a:cs typeface="Calibri"/>
                <a:sym typeface="Calibri"/>
              </a:rPr>
              <a:t>usic has the power to bring communities together through whole-school singing, ensemble playing, experimenting with the creative process and, through the love of listening to friends and fellow pupils, performing. The sheer joy of music can feed the soul of our school community, enriching each of you while strengthening the shared bonds of support and trust which makes us a great school.</a:t>
            </a:r>
            <a:endParaRPr>
              <a:latin typeface="Calibri"/>
              <a:ea typeface="Calibri"/>
              <a:cs typeface="Calibri"/>
              <a:sym typeface="Calibri"/>
            </a:endParaRPr>
          </a:p>
          <a:p>
            <a:pPr indent="0" lvl="0" marL="0" rtl="0" algn="l">
              <a:lnSpc>
                <a:spcPct val="115000"/>
              </a:lnSpc>
              <a:spcBef>
                <a:spcPts val="1200"/>
              </a:spcBef>
              <a:spcAft>
                <a:spcPts val="0"/>
              </a:spcAft>
              <a:buSzPts val="1800"/>
              <a:buNone/>
            </a:pPr>
            <a:r>
              <a:t/>
            </a:r>
            <a:endParaRPr/>
          </a:p>
          <a:p>
            <a:pPr indent="0" lvl="0" marL="0" rtl="0" algn="l">
              <a:lnSpc>
                <a:spcPct val="115000"/>
              </a:lnSpc>
              <a:spcBef>
                <a:spcPts val="1200"/>
              </a:spcBef>
              <a:spcAft>
                <a:spcPts val="1200"/>
              </a:spcAft>
              <a:buSzPts val="1800"/>
              <a:buNone/>
            </a:pPr>
            <a:r>
              <a:t/>
            </a:r>
            <a:endParaRPr/>
          </a:p>
        </p:txBody>
      </p:sp>
      <p:pic>
        <p:nvPicPr>
          <p:cNvPr id="137" name="Google Shape;137;p23"/>
          <p:cNvPicPr preferRelativeResize="0"/>
          <p:nvPr/>
        </p:nvPicPr>
        <p:blipFill>
          <a:blip r:embed="rId3">
            <a:alphaModFix/>
          </a:blip>
          <a:stretch>
            <a:fillRect/>
          </a:stretch>
        </p:blipFill>
        <p:spPr>
          <a:xfrm>
            <a:off x="6823150" y="3551450"/>
            <a:ext cx="2009150" cy="15028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2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43" name="Google Shape;143;p24"/>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fontScale="85000" lnSpcReduction="10000"/>
          </a:bodyPr>
          <a:lstStyle/>
          <a:p>
            <a:pPr indent="0" lvl="0" marL="0" rtl="0" algn="ctr">
              <a:lnSpc>
                <a:spcPct val="115000"/>
              </a:lnSpc>
              <a:spcBef>
                <a:spcPts val="0"/>
              </a:spcBef>
              <a:spcAft>
                <a:spcPts val="0"/>
              </a:spcAft>
              <a:buSzPct val="75000"/>
              <a:buNone/>
            </a:pPr>
            <a:r>
              <a:rPr b="1" lang="en-GB" sz="2400" u="sng">
                <a:latin typeface="Calibri"/>
                <a:ea typeface="Calibri"/>
                <a:cs typeface="Calibri"/>
                <a:sym typeface="Calibri"/>
              </a:rPr>
              <a:t>Music</a:t>
            </a:r>
            <a:r>
              <a:rPr lang="en-GB" sz="2400">
                <a:latin typeface="Calibri"/>
                <a:ea typeface="Calibri"/>
                <a:cs typeface="Calibri"/>
                <a:sym typeface="Calibri"/>
              </a:rPr>
              <a:t> - what skill do we need as a  Musician?  </a:t>
            </a:r>
            <a:endParaRPr sz="2400">
              <a:latin typeface="Calibri"/>
              <a:ea typeface="Calibri"/>
              <a:cs typeface="Calibri"/>
              <a:sym typeface="Calibri"/>
            </a:endParaRPr>
          </a:p>
          <a:p>
            <a:pPr indent="0" lvl="0" marL="0" rtl="0" algn="l">
              <a:lnSpc>
                <a:spcPct val="115000"/>
              </a:lnSpc>
              <a:spcBef>
                <a:spcPts val="1200"/>
              </a:spcBef>
              <a:spcAft>
                <a:spcPts val="0"/>
              </a:spcAft>
              <a:buSzPct val="100000"/>
              <a:buNone/>
            </a:pPr>
            <a:r>
              <a:rPr lang="en-GB">
                <a:latin typeface="Calibri"/>
                <a:ea typeface="Calibri"/>
                <a:cs typeface="Calibri"/>
                <a:sym typeface="Calibri"/>
              </a:rPr>
              <a:t>Skills we need to use: </a:t>
            </a:r>
            <a:endParaRPr>
              <a:latin typeface="Calibri"/>
              <a:ea typeface="Calibri"/>
              <a:cs typeface="Calibri"/>
              <a:sym typeface="Calibri"/>
            </a:endParaRPr>
          </a:p>
          <a:p>
            <a:pPr indent="-325755" lvl="0" marL="457200" rtl="0" algn="l">
              <a:lnSpc>
                <a:spcPct val="115000"/>
              </a:lnSpc>
              <a:spcBef>
                <a:spcPts val="1200"/>
              </a:spcBef>
              <a:spcAft>
                <a:spcPts val="0"/>
              </a:spcAft>
              <a:buSzPct val="100000"/>
              <a:buFont typeface="Calibri"/>
              <a:buAutoNum type="arabicPeriod"/>
            </a:pPr>
            <a:r>
              <a:rPr b="1" lang="en-GB" u="sng">
                <a:latin typeface="Calibri"/>
                <a:ea typeface="Calibri"/>
                <a:cs typeface="Calibri"/>
                <a:sym typeface="Calibri"/>
              </a:rPr>
              <a:t>Singing </a:t>
            </a:r>
            <a:r>
              <a:rPr lang="en-GB">
                <a:latin typeface="Calibri"/>
                <a:ea typeface="Calibri"/>
                <a:cs typeface="Calibri"/>
                <a:sym typeface="Calibri"/>
              </a:rPr>
              <a:t>songs with control and using voices expressively. </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AutoNum type="arabicPeriod"/>
            </a:pPr>
            <a:r>
              <a:rPr b="1" lang="en-GB" u="sng">
                <a:latin typeface="Calibri"/>
                <a:ea typeface="Calibri"/>
                <a:cs typeface="Calibri"/>
                <a:sym typeface="Calibri"/>
              </a:rPr>
              <a:t>Listen </a:t>
            </a:r>
            <a:r>
              <a:rPr lang="en-GB">
                <a:latin typeface="Calibri"/>
                <a:ea typeface="Calibri"/>
                <a:cs typeface="Calibri"/>
                <a:sym typeface="Calibri"/>
              </a:rPr>
              <a:t>with care and remember and move to music from memory. </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AutoNum type="arabicPeriod"/>
            </a:pPr>
            <a:r>
              <a:rPr lang="en-GB">
                <a:latin typeface="Calibri"/>
                <a:ea typeface="Calibri"/>
                <a:cs typeface="Calibri"/>
                <a:sym typeface="Calibri"/>
              </a:rPr>
              <a:t>Identify </a:t>
            </a:r>
            <a:r>
              <a:rPr b="1" lang="en-GB" u="sng">
                <a:latin typeface="Calibri"/>
                <a:ea typeface="Calibri"/>
                <a:cs typeface="Calibri"/>
                <a:sym typeface="Calibri"/>
              </a:rPr>
              <a:t>pulse </a:t>
            </a:r>
            <a:r>
              <a:rPr lang="en-GB">
                <a:latin typeface="Calibri"/>
                <a:ea typeface="Calibri"/>
                <a:cs typeface="Calibri"/>
                <a:sym typeface="Calibri"/>
              </a:rPr>
              <a:t>and perform a </a:t>
            </a:r>
            <a:r>
              <a:rPr b="1" lang="en-GB" u="sng">
                <a:latin typeface="Calibri"/>
                <a:ea typeface="Calibri"/>
                <a:cs typeface="Calibri"/>
                <a:sym typeface="Calibri"/>
              </a:rPr>
              <a:t>rhythm </a:t>
            </a:r>
            <a:endParaRPr b="1" u="sng">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AutoNum type="arabicPeriod"/>
            </a:pPr>
            <a:r>
              <a:rPr lang="en-GB">
                <a:latin typeface="Calibri"/>
                <a:ea typeface="Calibri"/>
                <a:cs typeface="Calibri"/>
                <a:sym typeface="Calibri"/>
              </a:rPr>
              <a:t>Explore sounds and identify, </a:t>
            </a:r>
            <a:r>
              <a:rPr b="1" lang="en-GB" u="sng">
                <a:latin typeface="Calibri"/>
                <a:ea typeface="Calibri"/>
                <a:cs typeface="Calibri"/>
                <a:sym typeface="Calibri"/>
              </a:rPr>
              <a:t>create and make</a:t>
            </a:r>
            <a:r>
              <a:rPr lang="en-GB">
                <a:latin typeface="Calibri"/>
                <a:ea typeface="Calibri"/>
                <a:cs typeface="Calibri"/>
                <a:sym typeface="Calibri"/>
              </a:rPr>
              <a:t> sounds to accompany songs and play melodies. </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AutoNum type="arabicPeriod"/>
            </a:pPr>
            <a:r>
              <a:rPr b="1" lang="en-GB" u="sng">
                <a:latin typeface="Calibri"/>
                <a:ea typeface="Calibri"/>
                <a:cs typeface="Calibri"/>
                <a:sym typeface="Calibri"/>
              </a:rPr>
              <a:t>Play instruments</a:t>
            </a:r>
            <a:r>
              <a:rPr lang="en-GB">
                <a:latin typeface="Calibri"/>
                <a:ea typeface="Calibri"/>
                <a:cs typeface="Calibri"/>
                <a:sym typeface="Calibri"/>
              </a:rPr>
              <a:t> with control </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AutoNum type="arabicPeriod"/>
            </a:pPr>
            <a:r>
              <a:rPr lang="en-GB">
                <a:latin typeface="Calibri"/>
                <a:ea typeface="Calibri"/>
                <a:cs typeface="Calibri"/>
                <a:sym typeface="Calibri"/>
              </a:rPr>
              <a:t>Contribute to the </a:t>
            </a:r>
            <a:r>
              <a:rPr b="1" lang="en-GB" u="sng">
                <a:latin typeface="Calibri"/>
                <a:ea typeface="Calibri"/>
                <a:cs typeface="Calibri"/>
                <a:sym typeface="Calibri"/>
              </a:rPr>
              <a:t>composition </a:t>
            </a:r>
            <a:r>
              <a:rPr lang="en-GB">
                <a:latin typeface="Calibri"/>
                <a:ea typeface="Calibri"/>
                <a:cs typeface="Calibri"/>
                <a:sym typeface="Calibri"/>
              </a:rPr>
              <a:t>of songs</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AutoNum type="arabicPeriod"/>
            </a:pPr>
            <a:r>
              <a:rPr b="1" lang="en-GB" u="sng">
                <a:latin typeface="Calibri"/>
                <a:ea typeface="Calibri"/>
                <a:cs typeface="Calibri"/>
                <a:sym typeface="Calibri"/>
              </a:rPr>
              <a:t>Perform </a:t>
            </a:r>
            <a:r>
              <a:rPr lang="en-GB">
                <a:latin typeface="Calibri"/>
                <a:ea typeface="Calibri"/>
                <a:cs typeface="Calibri"/>
                <a:sym typeface="Calibri"/>
              </a:rPr>
              <a:t>songs by reading and writing notation</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AutoNum type="arabicPeriod"/>
            </a:pPr>
            <a:r>
              <a:rPr lang="en-GB">
                <a:latin typeface="Calibri"/>
                <a:ea typeface="Calibri"/>
                <a:cs typeface="Calibri"/>
                <a:sym typeface="Calibri"/>
              </a:rPr>
              <a:t>Develop performance skills </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AutoNum type="arabicPeriod"/>
            </a:pPr>
            <a:r>
              <a:rPr b="1" lang="en-GB" u="sng">
                <a:latin typeface="Calibri"/>
                <a:ea typeface="Calibri"/>
                <a:cs typeface="Calibri"/>
                <a:sym typeface="Calibri"/>
              </a:rPr>
              <a:t>Evaluate </a:t>
            </a:r>
            <a:r>
              <a:rPr lang="en-GB">
                <a:latin typeface="Calibri"/>
                <a:ea typeface="Calibri"/>
                <a:cs typeface="Calibri"/>
                <a:sym typeface="Calibri"/>
              </a:rPr>
              <a:t>and appraise music heard and created</a:t>
            </a:r>
            <a:endParaRPr>
              <a:latin typeface="Calibri"/>
              <a:ea typeface="Calibri"/>
              <a:cs typeface="Calibri"/>
              <a:sym typeface="Calibri"/>
            </a:endParaRPr>
          </a:p>
          <a:p>
            <a:pPr indent="0" lvl="0" marL="0" rtl="0" algn="l">
              <a:lnSpc>
                <a:spcPct val="115000"/>
              </a:lnSpc>
              <a:spcBef>
                <a:spcPts val="1200"/>
              </a:spcBef>
              <a:spcAft>
                <a:spcPts val="0"/>
              </a:spcAft>
              <a:buNone/>
            </a:pPr>
            <a:r>
              <a:t/>
            </a:r>
            <a:endParaRPr b="1" u="sng">
              <a:latin typeface="Calibri"/>
              <a:ea typeface="Calibri"/>
              <a:cs typeface="Calibri"/>
              <a:sym typeface="Calibri"/>
            </a:endParaRPr>
          </a:p>
        </p:txBody>
      </p:sp>
      <p:pic>
        <p:nvPicPr>
          <p:cNvPr id="144" name="Google Shape;144;p24"/>
          <p:cNvPicPr preferRelativeResize="0"/>
          <p:nvPr/>
        </p:nvPicPr>
        <p:blipFill>
          <a:blip r:embed="rId3">
            <a:alphaModFix/>
          </a:blip>
          <a:stretch>
            <a:fillRect/>
          </a:stretch>
        </p:blipFill>
        <p:spPr>
          <a:xfrm>
            <a:off x="6823150" y="3551450"/>
            <a:ext cx="2009150" cy="15028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2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u="sng"/>
              <a:t>Foundation Subject PowerPoint</a:t>
            </a:r>
            <a:endParaRPr b="1" u="sng"/>
          </a:p>
        </p:txBody>
      </p:sp>
      <p:sp>
        <p:nvSpPr>
          <p:cNvPr id="150" name="Google Shape;150;p25"/>
          <p:cNvSpPr txBox="1"/>
          <p:nvPr>
            <p:ph idx="1" type="body"/>
          </p:nvPr>
        </p:nvSpPr>
        <p:spPr>
          <a:xfrm>
            <a:off x="311700" y="1017725"/>
            <a:ext cx="8520600" cy="38850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sz="3471" u="sng">
                <a:latin typeface="Calibri"/>
                <a:ea typeface="Calibri"/>
                <a:cs typeface="Calibri"/>
                <a:sym typeface="Calibri"/>
              </a:rPr>
              <a:t>History</a:t>
            </a:r>
            <a:r>
              <a:rPr lang="en-GB" sz="3471">
                <a:latin typeface="Calibri"/>
                <a:ea typeface="Calibri"/>
                <a:cs typeface="Calibri"/>
                <a:sym typeface="Calibri"/>
              </a:rPr>
              <a:t> - What does it mean? </a:t>
            </a:r>
            <a:endParaRPr sz="3471">
              <a:latin typeface="Calibri"/>
              <a:ea typeface="Calibri"/>
              <a:cs typeface="Calibri"/>
              <a:sym typeface="Calibri"/>
            </a:endParaRPr>
          </a:p>
          <a:p>
            <a:pPr indent="0" lvl="0" marL="0" rtl="0" algn="l">
              <a:spcBef>
                <a:spcPts val="0"/>
              </a:spcBef>
              <a:spcAft>
                <a:spcPts val="0"/>
              </a:spcAft>
              <a:buNone/>
            </a:pPr>
            <a:r>
              <a:t/>
            </a:r>
            <a:endParaRPr sz="1900">
              <a:latin typeface="Calibri"/>
              <a:ea typeface="Calibri"/>
              <a:cs typeface="Calibri"/>
              <a:sym typeface="Calibri"/>
            </a:endParaRPr>
          </a:p>
          <a:p>
            <a:pPr indent="0" lvl="0" marL="0" rtl="0" algn="l">
              <a:spcBef>
                <a:spcPts val="0"/>
              </a:spcBef>
              <a:spcAft>
                <a:spcPts val="0"/>
              </a:spcAft>
              <a:buNone/>
            </a:pPr>
            <a:r>
              <a:rPr lang="en-GB" sz="2716">
                <a:solidFill>
                  <a:srgbClr val="333333"/>
                </a:solidFill>
                <a:latin typeface="Calibri"/>
                <a:ea typeface="Calibri"/>
                <a:cs typeface="Calibri"/>
                <a:sym typeface="Calibri"/>
              </a:rPr>
              <a:t>History is the study of the past. The study of history helps make sense of humankind. It also helps people understand the things that happen today and that may happen in the future.</a:t>
            </a:r>
            <a:endParaRPr sz="2716">
              <a:solidFill>
                <a:srgbClr val="333333"/>
              </a:solidFill>
              <a:latin typeface="Calibri"/>
              <a:ea typeface="Calibri"/>
              <a:cs typeface="Calibri"/>
              <a:sym typeface="Calibri"/>
            </a:endParaRPr>
          </a:p>
        </p:txBody>
      </p:sp>
      <p:pic>
        <p:nvPicPr>
          <p:cNvPr id="151" name="Google Shape;151;p25"/>
          <p:cNvPicPr preferRelativeResize="0"/>
          <p:nvPr/>
        </p:nvPicPr>
        <p:blipFill>
          <a:blip r:embed="rId3">
            <a:alphaModFix/>
          </a:blip>
          <a:stretch>
            <a:fillRect/>
          </a:stretch>
        </p:blipFill>
        <p:spPr>
          <a:xfrm>
            <a:off x="7306800" y="3896775"/>
            <a:ext cx="1525500" cy="10059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2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57" name="Google Shape;157;p26"/>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lnSpc>
                <a:spcPct val="115000"/>
              </a:lnSpc>
              <a:spcBef>
                <a:spcPts val="0"/>
              </a:spcBef>
              <a:spcAft>
                <a:spcPts val="0"/>
              </a:spcAft>
              <a:buSzPct val="75000"/>
              <a:buNone/>
            </a:pPr>
            <a:r>
              <a:rPr b="1" lang="en-GB" sz="2400" u="sng">
                <a:latin typeface="Calibri"/>
                <a:ea typeface="Calibri"/>
                <a:cs typeface="Calibri"/>
                <a:sym typeface="Calibri"/>
              </a:rPr>
              <a:t>History</a:t>
            </a:r>
            <a:r>
              <a:rPr lang="en-GB" sz="2400">
                <a:latin typeface="Calibri"/>
                <a:ea typeface="Calibri"/>
                <a:cs typeface="Calibri"/>
                <a:sym typeface="Calibri"/>
              </a:rPr>
              <a:t> - what skill do we need as a  Historian? </a:t>
            </a:r>
            <a:endParaRPr sz="2400">
              <a:latin typeface="Calibri"/>
              <a:ea typeface="Calibri"/>
              <a:cs typeface="Calibri"/>
              <a:sym typeface="Calibri"/>
            </a:endParaRPr>
          </a:p>
          <a:p>
            <a:pPr indent="0" lvl="0" marL="0" rtl="0" algn="l">
              <a:lnSpc>
                <a:spcPct val="115000"/>
              </a:lnSpc>
              <a:spcBef>
                <a:spcPts val="1200"/>
              </a:spcBef>
              <a:spcAft>
                <a:spcPts val="0"/>
              </a:spcAft>
              <a:buSzPct val="100000"/>
              <a:buNone/>
            </a:pPr>
            <a:r>
              <a:rPr lang="en-GB">
                <a:latin typeface="Calibri"/>
                <a:ea typeface="Calibri"/>
                <a:cs typeface="Calibri"/>
                <a:sym typeface="Calibri"/>
              </a:rPr>
              <a:t>Skills we need to use: </a:t>
            </a:r>
            <a:endParaRPr>
              <a:latin typeface="Calibri"/>
              <a:ea typeface="Calibri"/>
              <a:cs typeface="Calibri"/>
              <a:sym typeface="Calibri"/>
            </a:endParaRPr>
          </a:p>
          <a:p>
            <a:pPr indent="-325755" lvl="0" marL="457200" rtl="0" algn="l">
              <a:lnSpc>
                <a:spcPct val="115000"/>
              </a:lnSpc>
              <a:spcBef>
                <a:spcPts val="1200"/>
              </a:spcBef>
              <a:spcAft>
                <a:spcPts val="0"/>
              </a:spcAft>
              <a:buSzPct val="100000"/>
              <a:buFont typeface="Calibri"/>
              <a:buAutoNum type="arabicPeriod"/>
            </a:pPr>
            <a:r>
              <a:rPr b="1" lang="en-GB" u="sng">
                <a:latin typeface="Calibri"/>
                <a:ea typeface="Calibri"/>
                <a:cs typeface="Calibri"/>
                <a:sym typeface="Calibri"/>
              </a:rPr>
              <a:t>Chronological awareness</a:t>
            </a:r>
            <a:r>
              <a:rPr lang="en-GB">
                <a:latin typeface="Calibri"/>
                <a:ea typeface="Calibri"/>
                <a:cs typeface="Calibri"/>
                <a:sym typeface="Calibri"/>
              </a:rPr>
              <a:t>: </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Char char="-"/>
            </a:pPr>
            <a:r>
              <a:rPr lang="en-GB">
                <a:latin typeface="Calibri"/>
                <a:ea typeface="Calibri"/>
                <a:cs typeface="Calibri"/>
                <a:sym typeface="Calibri"/>
              </a:rPr>
              <a:t>Sequencing events, understanding </a:t>
            </a:r>
            <a:r>
              <a:rPr lang="en-GB">
                <a:latin typeface="Calibri"/>
                <a:ea typeface="Calibri"/>
                <a:cs typeface="Calibri"/>
                <a:sym typeface="Calibri"/>
              </a:rPr>
              <a:t>history</a:t>
            </a:r>
            <a:r>
              <a:rPr lang="en-GB">
                <a:latin typeface="Calibri"/>
                <a:ea typeface="Calibri"/>
                <a:cs typeface="Calibri"/>
                <a:sym typeface="Calibri"/>
              </a:rPr>
              <a:t> is in periods of time, </a:t>
            </a:r>
            <a:r>
              <a:rPr lang="en-GB">
                <a:latin typeface="Calibri"/>
                <a:ea typeface="Calibri"/>
                <a:cs typeface="Calibri"/>
                <a:sym typeface="Calibri"/>
              </a:rPr>
              <a:t>using</a:t>
            </a:r>
            <a:r>
              <a:rPr lang="en-GB">
                <a:latin typeface="Calibri"/>
                <a:ea typeface="Calibri"/>
                <a:cs typeface="Calibri"/>
                <a:sym typeface="Calibri"/>
              </a:rPr>
              <a:t> dates and terms and noticing connections, using AD </a:t>
            </a:r>
            <a:r>
              <a:rPr lang="en-GB">
                <a:latin typeface="Calibri"/>
                <a:ea typeface="Calibri"/>
                <a:cs typeface="Calibri"/>
                <a:sym typeface="Calibri"/>
              </a:rPr>
              <a:t>and</a:t>
            </a:r>
            <a:r>
              <a:rPr lang="en-GB">
                <a:latin typeface="Calibri"/>
                <a:ea typeface="Calibri"/>
                <a:cs typeface="Calibri"/>
                <a:sym typeface="Calibri"/>
              </a:rPr>
              <a:t> BC, compare time periods from the past. </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AutoNum type="arabicPeriod"/>
            </a:pPr>
            <a:r>
              <a:rPr b="1" lang="en-GB" u="sng">
                <a:latin typeface="Calibri"/>
                <a:ea typeface="Calibri"/>
                <a:cs typeface="Calibri"/>
                <a:sym typeface="Calibri"/>
              </a:rPr>
              <a:t>Concepts </a:t>
            </a:r>
            <a:r>
              <a:rPr lang="en-GB">
                <a:latin typeface="Calibri"/>
                <a:ea typeface="Calibri"/>
                <a:cs typeface="Calibri"/>
                <a:sym typeface="Calibri"/>
              </a:rPr>
              <a:t>: </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Char char="-"/>
            </a:pPr>
            <a:r>
              <a:rPr b="1" i="1" lang="en-GB" u="sng">
                <a:latin typeface="Calibri"/>
                <a:ea typeface="Calibri"/>
                <a:cs typeface="Calibri"/>
                <a:sym typeface="Calibri"/>
              </a:rPr>
              <a:t>Continuity and Change</a:t>
            </a:r>
            <a:r>
              <a:rPr lang="en-GB">
                <a:latin typeface="Calibri"/>
                <a:ea typeface="Calibri"/>
                <a:cs typeface="Calibri"/>
                <a:sym typeface="Calibri"/>
              </a:rPr>
              <a:t>: make links change and events, find reasons for change and continuity,</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Char char="-"/>
            </a:pPr>
            <a:r>
              <a:rPr b="1" i="1" lang="en-GB" u="sng">
                <a:latin typeface="Calibri"/>
                <a:ea typeface="Calibri"/>
                <a:cs typeface="Calibri"/>
                <a:sym typeface="Calibri"/>
              </a:rPr>
              <a:t>Cause and Consequence</a:t>
            </a:r>
            <a:r>
              <a:rPr lang="en-GB">
                <a:latin typeface="Calibri"/>
                <a:ea typeface="Calibri"/>
                <a:cs typeface="Calibri"/>
                <a:sym typeface="Calibri"/>
              </a:rPr>
              <a:t>: explain reasons and results for historical events</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Char char="-"/>
            </a:pPr>
            <a:r>
              <a:rPr b="1" i="1" lang="en-GB" u="sng">
                <a:latin typeface="Calibri"/>
                <a:ea typeface="Calibri"/>
                <a:cs typeface="Calibri"/>
                <a:sym typeface="Calibri"/>
              </a:rPr>
              <a:t>Similarities and Differences</a:t>
            </a:r>
            <a:r>
              <a:rPr lang="en-GB">
                <a:latin typeface="Calibri"/>
                <a:ea typeface="Calibri"/>
                <a:cs typeface="Calibri"/>
                <a:sym typeface="Calibri"/>
              </a:rPr>
              <a:t>: describe change, similarities and differences and links between time periods </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Char char="-"/>
            </a:pPr>
            <a:r>
              <a:rPr b="1" i="1" lang="en-GB" u="sng">
                <a:latin typeface="Calibri"/>
                <a:ea typeface="Calibri"/>
                <a:cs typeface="Calibri"/>
                <a:sym typeface="Calibri"/>
              </a:rPr>
              <a:t>Historical significance</a:t>
            </a:r>
            <a:r>
              <a:rPr lang="en-GB">
                <a:latin typeface="Calibri"/>
                <a:ea typeface="Calibri"/>
                <a:cs typeface="Calibri"/>
                <a:sym typeface="Calibri"/>
              </a:rPr>
              <a:t>: compare and explain significance of people, life and events </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Char char="-"/>
            </a:pPr>
            <a:r>
              <a:rPr b="1" i="1" lang="en-GB" u="sng">
                <a:latin typeface="Calibri"/>
                <a:ea typeface="Calibri"/>
                <a:cs typeface="Calibri"/>
                <a:sym typeface="Calibri"/>
              </a:rPr>
              <a:t>Sources</a:t>
            </a:r>
            <a:r>
              <a:rPr lang="en-GB">
                <a:latin typeface="Calibri"/>
                <a:ea typeface="Calibri"/>
                <a:cs typeface="Calibri"/>
                <a:sym typeface="Calibri"/>
              </a:rPr>
              <a:t>: value of sources, bias and power of secondary sources</a:t>
            </a:r>
            <a:endParaRPr>
              <a:latin typeface="Calibri"/>
              <a:ea typeface="Calibri"/>
              <a:cs typeface="Calibri"/>
              <a:sym typeface="Calibri"/>
            </a:endParaRPr>
          </a:p>
          <a:p>
            <a:pPr indent="-325755" lvl="0" marL="457200" rtl="0" algn="l">
              <a:lnSpc>
                <a:spcPct val="115000"/>
              </a:lnSpc>
              <a:spcBef>
                <a:spcPts val="0"/>
              </a:spcBef>
              <a:spcAft>
                <a:spcPts val="0"/>
              </a:spcAft>
              <a:buSzPct val="100000"/>
              <a:buFont typeface="Calibri"/>
              <a:buChar char="-"/>
            </a:pPr>
            <a:r>
              <a:rPr b="1" i="1" lang="en-GB" u="sng">
                <a:latin typeface="Calibri"/>
                <a:ea typeface="Calibri"/>
                <a:cs typeface="Calibri"/>
                <a:sym typeface="Calibri"/>
              </a:rPr>
              <a:t>Interpretations</a:t>
            </a:r>
            <a:r>
              <a:rPr lang="en-GB">
                <a:latin typeface="Calibri"/>
                <a:ea typeface="Calibri"/>
                <a:cs typeface="Calibri"/>
                <a:sym typeface="Calibri"/>
              </a:rPr>
              <a:t>: find out how conclusions have been created and check the accuracy of evidence</a:t>
            </a:r>
            <a:endParaRPr/>
          </a:p>
        </p:txBody>
      </p:sp>
      <p:pic>
        <p:nvPicPr>
          <p:cNvPr id="158" name="Google Shape;158;p26"/>
          <p:cNvPicPr preferRelativeResize="0"/>
          <p:nvPr/>
        </p:nvPicPr>
        <p:blipFill>
          <a:blip r:embed="rId3">
            <a:alphaModFix/>
          </a:blip>
          <a:stretch>
            <a:fillRect/>
          </a:stretch>
        </p:blipFill>
        <p:spPr>
          <a:xfrm>
            <a:off x="7306800" y="156050"/>
            <a:ext cx="1525500" cy="10059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2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64" name="Google Shape;164;p27"/>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800"/>
              <a:buNone/>
            </a:pPr>
            <a:r>
              <a:rPr b="1" lang="en-GB" sz="2400" u="sng">
                <a:latin typeface="Calibri"/>
                <a:ea typeface="Calibri"/>
                <a:cs typeface="Calibri"/>
                <a:sym typeface="Calibri"/>
              </a:rPr>
              <a:t>History</a:t>
            </a:r>
            <a:r>
              <a:rPr lang="en-GB" sz="2400">
                <a:latin typeface="Calibri"/>
                <a:ea typeface="Calibri"/>
                <a:cs typeface="Calibri"/>
                <a:sym typeface="Calibri"/>
              </a:rPr>
              <a:t> - what skill do we need as a  Historian? </a:t>
            </a:r>
            <a:endParaRPr sz="2400">
              <a:latin typeface="Calibri"/>
              <a:ea typeface="Calibri"/>
              <a:cs typeface="Calibri"/>
              <a:sym typeface="Calibri"/>
            </a:endParaRPr>
          </a:p>
          <a:p>
            <a:pPr indent="0" lvl="0" marL="0" rtl="0" algn="l">
              <a:lnSpc>
                <a:spcPct val="115000"/>
              </a:lnSpc>
              <a:spcBef>
                <a:spcPts val="1200"/>
              </a:spcBef>
              <a:spcAft>
                <a:spcPts val="0"/>
              </a:spcAft>
              <a:buSzPts val="1800"/>
              <a:buNone/>
            </a:pPr>
            <a:r>
              <a:rPr lang="en-GB">
                <a:latin typeface="Calibri"/>
                <a:ea typeface="Calibri"/>
                <a:cs typeface="Calibri"/>
                <a:sym typeface="Calibri"/>
              </a:rPr>
              <a:t>Skills we need to use: </a:t>
            </a:r>
            <a:endParaRPr>
              <a:latin typeface="Calibri"/>
              <a:ea typeface="Calibri"/>
              <a:cs typeface="Calibri"/>
              <a:sym typeface="Calibri"/>
            </a:endParaRPr>
          </a:p>
          <a:p>
            <a:pPr indent="0" lvl="0" marL="0" rtl="0" algn="l">
              <a:lnSpc>
                <a:spcPct val="115000"/>
              </a:lnSpc>
              <a:spcBef>
                <a:spcPts val="1200"/>
              </a:spcBef>
              <a:spcAft>
                <a:spcPts val="0"/>
              </a:spcAft>
              <a:buNone/>
            </a:pPr>
            <a:r>
              <a:rPr b="1" lang="en-GB">
                <a:latin typeface="Calibri"/>
                <a:ea typeface="Calibri"/>
                <a:cs typeface="Calibri"/>
                <a:sym typeface="Calibri"/>
              </a:rPr>
              <a:t>3. </a:t>
            </a:r>
            <a:r>
              <a:rPr b="1" lang="en-GB" u="sng">
                <a:latin typeface="Calibri"/>
                <a:ea typeface="Calibri"/>
                <a:cs typeface="Calibri"/>
                <a:sym typeface="Calibri"/>
              </a:rPr>
              <a:t>Historical Enquiry</a:t>
            </a:r>
            <a:endParaRPr u="sng">
              <a:latin typeface="Calibri"/>
              <a:ea typeface="Calibri"/>
              <a:cs typeface="Calibri"/>
              <a:sym typeface="Calibri"/>
            </a:endParaRPr>
          </a:p>
          <a:p>
            <a:pPr indent="-342900" lvl="0" marL="457200" rtl="0" algn="l">
              <a:lnSpc>
                <a:spcPct val="115000"/>
              </a:lnSpc>
              <a:spcBef>
                <a:spcPts val="1200"/>
              </a:spcBef>
              <a:spcAft>
                <a:spcPts val="0"/>
              </a:spcAft>
              <a:buSzPts val="1800"/>
              <a:buFont typeface="Calibri"/>
              <a:buChar char="-"/>
            </a:pPr>
            <a:r>
              <a:rPr b="1" i="1" lang="en-GB">
                <a:latin typeface="Calibri"/>
                <a:ea typeface="Calibri"/>
                <a:cs typeface="Calibri"/>
                <a:sym typeface="Calibri"/>
              </a:rPr>
              <a:t>Create </a:t>
            </a:r>
            <a:r>
              <a:rPr lang="en-GB">
                <a:latin typeface="Calibri"/>
                <a:ea typeface="Calibri"/>
                <a:cs typeface="Calibri"/>
                <a:sym typeface="Calibri"/>
              </a:rPr>
              <a:t>and </a:t>
            </a:r>
            <a:r>
              <a:rPr b="1" i="1" lang="en-GB">
                <a:latin typeface="Calibri"/>
                <a:ea typeface="Calibri"/>
                <a:cs typeface="Calibri"/>
                <a:sym typeface="Calibri"/>
              </a:rPr>
              <a:t>ask questions </a:t>
            </a:r>
            <a:r>
              <a:rPr lang="en-GB">
                <a:latin typeface="Calibri"/>
                <a:ea typeface="Calibri"/>
                <a:cs typeface="Calibri"/>
                <a:sym typeface="Calibri"/>
              </a:rPr>
              <a:t>historically</a:t>
            </a:r>
            <a:r>
              <a:rPr lang="en-GB">
                <a:latin typeface="Calibri"/>
                <a:ea typeface="Calibri"/>
                <a:cs typeface="Calibri"/>
                <a:sym typeface="Calibri"/>
              </a:rPr>
              <a:t> valid questions</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Char char="-"/>
            </a:pPr>
            <a:r>
              <a:rPr b="1" i="1" lang="en-GB">
                <a:latin typeface="Calibri"/>
                <a:ea typeface="Calibri"/>
                <a:cs typeface="Calibri"/>
                <a:sym typeface="Calibri"/>
              </a:rPr>
              <a:t>Gather, organise and evaluate</a:t>
            </a:r>
            <a:r>
              <a:rPr lang="en-GB">
                <a:latin typeface="Calibri"/>
                <a:ea typeface="Calibri"/>
                <a:cs typeface="Calibri"/>
                <a:sym typeface="Calibri"/>
              </a:rPr>
              <a:t> historical sources</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Char char="-"/>
            </a:pPr>
            <a:r>
              <a:rPr b="1" i="1" lang="en-GB">
                <a:latin typeface="Calibri"/>
                <a:ea typeface="Calibri"/>
                <a:cs typeface="Calibri"/>
                <a:sym typeface="Calibri"/>
              </a:rPr>
              <a:t>Interpret </a:t>
            </a:r>
            <a:r>
              <a:rPr lang="en-GB">
                <a:latin typeface="Calibri"/>
                <a:ea typeface="Calibri"/>
                <a:cs typeface="Calibri"/>
                <a:sym typeface="Calibri"/>
              </a:rPr>
              <a:t>historical </a:t>
            </a:r>
            <a:r>
              <a:rPr lang="en-GB">
                <a:latin typeface="Calibri"/>
                <a:ea typeface="Calibri"/>
                <a:cs typeface="Calibri"/>
                <a:sym typeface="Calibri"/>
              </a:rPr>
              <a:t>findings, </a:t>
            </a:r>
            <a:r>
              <a:rPr b="1" i="1" lang="en-GB">
                <a:latin typeface="Calibri"/>
                <a:ea typeface="Calibri"/>
                <a:cs typeface="Calibri"/>
                <a:sym typeface="Calibri"/>
              </a:rPr>
              <a:t>analyse </a:t>
            </a:r>
            <a:r>
              <a:rPr lang="en-GB">
                <a:latin typeface="Calibri"/>
                <a:ea typeface="Calibri"/>
                <a:cs typeface="Calibri"/>
                <a:sym typeface="Calibri"/>
              </a:rPr>
              <a:t>and make </a:t>
            </a:r>
            <a:r>
              <a:rPr b="1" i="1" lang="en-GB">
                <a:latin typeface="Calibri"/>
                <a:ea typeface="Calibri"/>
                <a:cs typeface="Calibri"/>
                <a:sym typeface="Calibri"/>
              </a:rPr>
              <a:t>connections</a:t>
            </a:r>
            <a:endParaRPr b="1" i="1">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Char char="-"/>
            </a:pPr>
            <a:r>
              <a:rPr b="1" i="1" lang="en-GB">
                <a:latin typeface="Calibri"/>
                <a:ea typeface="Calibri"/>
                <a:cs typeface="Calibri"/>
                <a:sym typeface="Calibri"/>
              </a:rPr>
              <a:t>Evaluate </a:t>
            </a:r>
            <a:r>
              <a:rPr lang="en-GB">
                <a:latin typeface="Calibri"/>
                <a:ea typeface="Calibri"/>
                <a:cs typeface="Calibri"/>
                <a:sym typeface="Calibri"/>
              </a:rPr>
              <a:t>and </a:t>
            </a:r>
            <a:r>
              <a:rPr b="1" i="1" lang="en-GB">
                <a:latin typeface="Calibri"/>
                <a:ea typeface="Calibri"/>
                <a:cs typeface="Calibri"/>
                <a:sym typeface="Calibri"/>
              </a:rPr>
              <a:t>draw conclusions</a:t>
            </a:r>
            <a:r>
              <a:rPr lang="en-GB">
                <a:latin typeface="Calibri"/>
                <a:ea typeface="Calibri"/>
                <a:cs typeface="Calibri"/>
                <a:sym typeface="Calibri"/>
              </a:rPr>
              <a:t> from historical findings</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Char char="-"/>
            </a:pPr>
            <a:r>
              <a:rPr b="1" i="1" lang="en-GB">
                <a:latin typeface="Calibri"/>
                <a:ea typeface="Calibri"/>
                <a:cs typeface="Calibri"/>
                <a:sym typeface="Calibri"/>
              </a:rPr>
              <a:t>Communicate </a:t>
            </a:r>
            <a:r>
              <a:rPr lang="en-GB">
                <a:latin typeface="Calibri"/>
                <a:ea typeface="Calibri"/>
                <a:cs typeface="Calibri"/>
                <a:sym typeface="Calibri"/>
              </a:rPr>
              <a:t>and </a:t>
            </a:r>
            <a:r>
              <a:rPr b="1" i="1" lang="en-GB">
                <a:latin typeface="Calibri"/>
                <a:ea typeface="Calibri"/>
                <a:cs typeface="Calibri"/>
                <a:sym typeface="Calibri"/>
              </a:rPr>
              <a:t>present </a:t>
            </a:r>
            <a:r>
              <a:rPr lang="en-GB">
                <a:latin typeface="Calibri"/>
                <a:ea typeface="Calibri"/>
                <a:cs typeface="Calibri"/>
                <a:sym typeface="Calibri"/>
              </a:rPr>
              <a:t>historical understanding</a:t>
            </a:r>
            <a:endParaRPr>
              <a:latin typeface="Calibri"/>
              <a:ea typeface="Calibri"/>
              <a:cs typeface="Calibri"/>
              <a:sym typeface="Calibri"/>
            </a:endParaRPr>
          </a:p>
        </p:txBody>
      </p:sp>
      <p:pic>
        <p:nvPicPr>
          <p:cNvPr id="165" name="Google Shape;165;p27"/>
          <p:cNvPicPr preferRelativeResize="0"/>
          <p:nvPr/>
        </p:nvPicPr>
        <p:blipFill>
          <a:blip r:embed="rId3">
            <a:alphaModFix/>
          </a:blip>
          <a:stretch>
            <a:fillRect/>
          </a:stretch>
        </p:blipFill>
        <p:spPr>
          <a:xfrm>
            <a:off x="7306800" y="156050"/>
            <a:ext cx="1525500" cy="10059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u="sng"/>
              <a:t>Foundation Subjects PowerPoint</a:t>
            </a:r>
            <a:endParaRPr b="1" u="sng"/>
          </a:p>
        </p:txBody>
      </p:sp>
      <p:sp>
        <p:nvSpPr>
          <p:cNvPr id="171" name="Google Shape;171;p28"/>
          <p:cNvSpPr txBox="1"/>
          <p:nvPr>
            <p:ph idx="1" type="body"/>
          </p:nvPr>
        </p:nvSpPr>
        <p:spPr>
          <a:xfrm>
            <a:off x="311700" y="1234075"/>
            <a:ext cx="8520600" cy="37869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sz="2400" u="sng">
                <a:latin typeface="Calibri"/>
                <a:ea typeface="Calibri"/>
                <a:cs typeface="Calibri"/>
                <a:sym typeface="Calibri"/>
              </a:rPr>
              <a:t>Geography</a:t>
            </a:r>
            <a:r>
              <a:rPr lang="en-GB" sz="2400">
                <a:latin typeface="Calibri"/>
                <a:ea typeface="Calibri"/>
                <a:cs typeface="Calibri"/>
                <a:sym typeface="Calibri"/>
              </a:rPr>
              <a:t> - What does it mean?</a:t>
            </a:r>
            <a:r>
              <a:rPr b="1" lang="en-GB" sz="2400" u="sng">
                <a:latin typeface="Calibri"/>
                <a:ea typeface="Calibri"/>
                <a:cs typeface="Calibri"/>
                <a:sym typeface="Calibri"/>
              </a:rPr>
              <a:t> </a:t>
            </a:r>
            <a:endParaRPr b="1" sz="2400" u="sng">
              <a:latin typeface="Calibri"/>
              <a:ea typeface="Calibri"/>
              <a:cs typeface="Calibri"/>
              <a:sym typeface="Calibri"/>
            </a:endParaRPr>
          </a:p>
          <a:p>
            <a:pPr indent="0" lvl="0" marL="0" rtl="0" algn="l">
              <a:spcBef>
                <a:spcPts val="0"/>
              </a:spcBef>
              <a:spcAft>
                <a:spcPts val="0"/>
              </a:spcAft>
              <a:buNone/>
            </a:pPr>
            <a:r>
              <a:rPr lang="en-GB">
                <a:latin typeface="Calibri"/>
                <a:ea typeface="Calibri"/>
                <a:cs typeface="Calibri"/>
                <a:sym typeface="Calibri"/>
              </a:rPr>
              <a:t>G</a:t>
            </a:r>
            <a:r>
              <a:rPr lang="en-GB">
                <a:latin typeface="Calibri"/>
                <a:ea typeface="Calibri"/>
                <a:cs typeface="Calibri"/>
                <a:sym typeface="Calibri"/>
              </a:rPr>
              <a:t>eography is about understanding the world by: comparing locations; investigating; researching different sources; writing and talking about places; asking and answering questions.</a:t>
            </a:r>
            <a:endParaRPr>
              <a:latin typeface="Calibri"/>
              <a:ea typeface="Calibri"/>
              <a:cs typeface="Calibri"/>
              <a:sym typeface="Calibri"/>
            </a:endParaRPr>
          </a:p>
          <a:p>
            <a:pPr indent="0" lvl="0" marL="0" rtl="0" algn="l">
              <a:spcBef>
                <a:spcPts val="0"/>
              </a:spcBef>
              <a:spcAft>
                <a:spcPts val="0"/>
              </a:spcAft>
              <a:buNone/>
            </a:pPr>
            <a:r>
              <a:t/>
            </a:r>
            <a:endParaRPr>
              <a:latin typeface="Calibri"/>
              <a:ea typeface="Calibri"/>
              <a:cs typeface="Calibri"/>
              <a:sym typeface="Calibri"/>
            </a:endParaRPr>
          </a:p>
          <a:p>
            <a:pPr indent="0" lvl="0" marL="0" rtl="0" algn="l">
              <a:spcBef>
                <a:spcPts val="0"/>
              </a:spcBef>
              <a:spcAft>
                <a:spcPts val="0"/>
              </a:spcAft>
              <a:buNone/>
            </a:pPr>
            <a:r>
              <a:rPr lang="en-GB">
                <a:latin typeface="Calibri"/>
                <a:ea typeface="Calibri"/>
                <a:cs typeface="Calibri"/>
                <a:sym typeface="Calibri"/>
              </a:rPr>
              <a:t>Studying geography is so important for children, regardless of their age or stage of learning. Geography helps them to make sense of the world around them and piques their curiosity in places and people. Done well, it engages pupils in their world, often spurring them into action, and is fun!</a:t>
            </a:r>
            <a:endParaRPr>
              <a:latin typeface="Calibri"/>
              <a:ea typeface="Calibri"/>
              <a:cs typeface="Calibri"/>
              <a:sym typeface="Calibri"/>
            </a:endParaRPr>
          </a:p>
        </p:txBody>
      </p:sp>
      <p:pic>
        <p:nvPicPr>
          <p:cNvPr id="172" name="Google Shape;172;p28"/>
          <p:cNvPicPr preferRelativeResize="0"/>
          <p:nvPr/>
        </p:nvPicPr>
        <p:blipFill>
          <a:blip r:embed="rId3">
            <a:alphaModFix/>
          </a:blip>
          <a:stretch>
            <a:fillRect/>
          </a:stretch>
        </p:blipFill>
        <p:spPr>
          <a:xfrm>
            <a:off x="7587250" y="3885425"/>
            <a:ext cx="1135550" cy="11355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2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78" name="Google Shape;178;p29"/>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800"/>
              <a:buNone/>
            </a:pPr>
            <a:r>
              <a:rPr b="1" lang="en-GB" sz="2400" u="sng">
                <a:latin typeface="Calibri"/>
                <a:ea typeface="Calibri"/>
                <a:cs typeface="Calibri"/>
                <a:sym typeface="Calibri"/>
              </a:rPr>
              <a:t>Geography</a:t>
            </a:r>
            <a:r>
              <a:rPr lang="en-GB" sz="2400">
                <a:latin typeface="Calibri"/>
                <a:ea typeface="Calibri"/>
                <a:cs typeface="Calibri"/>
                <a:sym typeface="Calibri"/>
              </a:rPr>
              <a:t> - what skill do we need as a  Geographer?  </a:t>
            </a:r>
            <a:endParaRPr sz="2400">
              <a:latin typeface="Calibri"/>
              <a:ea typeface="Calibri"/>
              <a:cs typeface="Calibri"/>
              <a:sym typeface="Calibri"/>
            </a:endParaRPr>
          </a:p>
          <a:p>
            <a:pPr indent="0" lvl="0" marL="0" rtl="0" algn="l">
              <a:lnSpc>
                <a:spcPct val="115000"/>
              </a:lnSpc>
              <a:spcBef>
                <a:spcPts val="1200"/>
              </a:spcBef>
              <a:spcAft>
                <a:spcPts val="0"/>
              </a:spcAft>
              <a:buSzPts val="1800"/>
              <a:buNone/>
            </a:pPr>
            <a:r>
              <a:rPr lang="en-GB">
                <a:latin typeface="Calibri"/>
                <a:ea typeface="Calibri"/>
                <a:cs typeface="Calibri"/>
                <a:sym typeface="Calibri"/>
              </a:rPr>
              <a:t>Skills we need to use: </a:t>
            </a:r>
            <a:endParaRPr>
              <a:latin typeface="Calibri"/>
              <a:ea typeface="Calibri"/>
              <a:cs typeface="Calibri"/>
              <a:sym typeface="Calibri"/>
            </a:endParaRPr>
          </a:p>
          <a:p>
            <a:pPr indent="-342900" lvl="0" marL="457200" rtl="0" algn="l">
              <a:lnSpc>
                <a:spcPct val="115000"/>
              </a:lnSpc>
              <a:spcBef>
                <a:spcPts val="1200"/>
              </a:spcBef>
              <a:spcAft>
                <a:spcPts val="0"/>
              </a:spcAft>
              <a:buSzPts val="1800"/>
              <a:buFont typeface="Calibri"/>
              <a:buAutoNum type="arabicPeriod"/>
            </a:pPr>
            <a:r>
              <a:rPr lang="en-GB">
                <a:latin typeface="Calibri"/>
                <a:ea typeface="Calibri"/>
                <a:cs typeface="Calibri"/>
                <a:sym typeface="Calibri"/>
              </a:rPr>
              <a:t>Development of </a:t>
            </a:r>
            <a:r>
              <a:rPr b="1" lang="en-GB" u="sng">
                <a:latin typeface="Calibri"/>
                <a:ea typeface="Calibri"/>
                <a:cs typeface="Calibri"/>
                <a:sym typeface="Calibri"/>
              </a:rPr>
              <a:t>Locational Knowledge</a:t>
            </a:r>
            <a:r>
              <a:rPr lang="en-GB">
                <a:latin typeface="Calibri"/>
                <a:ea typeface="Calibri"/>
                <a:cs typeface="Calibri"/>
                <a:sym typeface="Calibri"/>
              </a:rPr>
              <a:t>: locate countries and major cities in Europe, UK, North and South America using maps and atlases. Locate key human and physical features of countries and locate world’s biomes, vegetation belts and environmental regions. Use </a:t>
            </a:r>
            <a:r>
              <a:rPr lang="en-GB">
                <a:latin typeface="Calibri"/>
                <a:ea typeface="Calibri"/>
                <a:cs typeface="Calibri"/>
                <a:sym typeface="Calibri"/>
              </a:rPr>
              <a:t>longitude</a:t>
            </a:r>
            <a:r>
              <a:rPr lang="en-GB">
                <a:latin typeface="Calibri"/>
                <a:ea typeface="Calibri"/>
                <a:cs typeface="Calibri"/>
                <a:sym typeface="Calibri"/>
              </a:rPr>
              <a:t> and latitude and Meridian time zones. </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a:latin typeface="Calibri"/>
                <a:ea typeface="Calibri"/>
                <a:cs typeface="Calibri"/>
                <a:sym typeface="Calibri"/>
              </a:rPr>
              <a:t>Development of </a:t>
            </a:r>
            <a:r>
              <a:rPr b="1" lang="en-GB" u="sng">
                <a:latin typeface="Calibri"/>
                <a:ea typeface="Calibri"/>
                <a:cs typeface="Calibri"/>
                <a:sym typeface="Calibri"/>
              </a:rPr>
              <a:t>Place Knowledge</a:t>
            </a:r>
            <a:r>
              <a:rPr lang="en-GB">
                <a:latin typeface="Calibri"/>
                <a:ea typeface="Calibri"/>
                <a:cs typeface="Calibri"/>
                <a:sym typeface="Calibri"/>
              </a:rPr>
              <a:t>: describe and explain </a:t>
            </a:r>
            <a:r>
              <a:rPr lang="en-GB">
                <a:latin typeface="Calibri"/>
                <a:ea typeface="Calibri"/>
                <a:cs typeface="Calibri"/>
                <a:sym typeface="Calibri"/>
              </a:rPr>
              <a:t>similarities</a:t>
            </a:r>
            <a:r>
              <a:rPr lang="en-GB">
                <a:latin typeface="Calibri"/>
                <a:ea typeface="Calibri"/>
                <a:cs typeface="Calibri"/>
                <a:sym typeface="Calibri"/>
              </a:rPr>
              <a:t> and differences in environmental zones studied, how humans have adapted to different areas and how climate alters trade land use and settlements. </a:t>
            </a:r>
            <a:endParaRPr>
              <a:latin typeface="Calibri"/>
              <a:ea typeface="Calibri"/>
              <a:cs typeface="Calibri"/>
              <a:sym typeface="Calibri"/>
            </a:endParaRPr>
          </a:p>
        </p:txBody>
      </p:sp>
      <p:pic>
        <p:nvPicPr>
          <p:cNvPr id="179" name="Google Shape;179;p29"/>
          <p:cNvPicPr preferRelativeResize="0"/>
          <p:nvPr/>
        </p:nvPicPr>
        <p:blipFill>
          <a:blip r:embed="rId3">
            <a:alphaModFix/>
          </a:blip>
          <a:stretch>
            <a:fillRect/>
          </a:stretch>
        </p:blipFill>
        <p:spPr>
          <a:xfrm>
            <a:off x="7502650" y="163600"/>
            <a:ext cx="1135550" cy="11355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3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85" name="Google Shape;185;p30"/>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fontScale="92500" lnSpcReduction="10000"/>
          </a:bodyPr>
          <a:lstStyle/>
          <a:p>
            <a:pPr indent="0" lvl="0" marL="0" rtl="0" algn="ctr">
              <a:lnSpc>
                <a:spcPct val="115000"/>
              </a:lnSpc>
              <a:spcBef>
                <a:spcPts val="0"/>
              </a:spcBef>
              <a:spcAft>
                <a:spcPts val="0"/>
              </a:spcAft>
              <a:buSzPct val="75000"/>
              <a:buNone/>
            </a:pPr>
            <a:r>
              <a:rPr b="1" lang="en-GB" sz="2400" u="sng">
                <a:latin typeface="Calibri"/>
                <a:ea typeface="Calibri"/>
                <a:cs typeface="Calibri"/>
                <a:sym typeface="Calibri"/>
              </a:rPr>
              <a:t>Geography</a:t>
            </a:r>
            <a:r>
              <a:rPr lang="en-GB" sz="2400">
                <a:latin typeface="Calibri"/>
                <a:ea typeface="Calibri"/>
                <a:cs typeface="Calibri"/>
                <a:sym typeface="Calibri"/>
              </a:rPr>
              <a:t> - what skill do we need as a  Geographer?  </a:t>
            </a:r>
            <a:endParaRPr>
              <a:latin typeface="Calibri"/>
              <a:ea typeface="Calibri"/>
              <a:cs typeface="Calibri"/>
              <a:sym typeface="Calibri"/>
            </a:endParaRPr>
          </a:p>
          <a:p>
            <a:pPr indent="0" lvl="0" marL="0" rtl="0" algn="l">
              <a:lnSpc>
                <a:spcPct val="115000"/>
              </a:lnSpc>
              <a:spcBef>
                <a:spcPts val="1200"/>
              </a:spcBef>
              <a:spcAft>
                <a:spcPts val="0"/>
              </a:spcAft>
              <a:buNone/>
            </a:pPr>
            <a:r>
              <a:rPr lang="en-GB">
                <a:latin typeface="Calibri"/>
                <a:ea typeface="Calibri"/>
                <a:cs typeface="Calibri"/>
                <a:sym typeface="Calibri"/>
              </a:rPr>
              <a:t>3. Development of </a:t>
            </a:r>
            <a:r>
              <a:rPr b="1" lang="en-GB" u="sng">
                <a:latin typeface="Calibri"/>
                <a:ea typeface="Calibri"/>
                <a:cs typeface="Calibri"/>
                <a:sym typeface="Calibri"/>
              </a:rPr>
              <a:t>Human and Physical Knowledge</a:t>
            </a:r>
            <a:r>
              <a:rPr lang="en-GB">
                <a:latin typeface="Calibri"/>
                <a:ea typeface="Calibri"/>
                <a:cs typeface="Calibri"/>
                <a:sym typeface="Calibri"/>
              </a:rPr>
              <a:t>: describe and understand the key aspects of the six biomes and climate zones, describe the impact of climate changes and the key aspects of vegetation belts. Describe population change, trade links, distribution of natural resources push and pull factors in migration and humans impact on the environment. </a:t>
            </a:r>
            <a:endParaRPr>
              <a:latin typeface="Calibri"/>
              <a:ea typeface="Calibri"/>
              <a:cs typeface="Calibri"/>
              <a:sym typeface="Calibri"/>
            </a:endParaRPr>
          </a:p>
          <a:p>
            <a:pPr indent="0" lvl="0" marL="0" rtl="0" algn="l">
              <a:lnSpc>
                <a:spcPct val="115000"/>
              </a:lnSpc>
              <a:spcBef>
                <a:spcPts val="1200"/>
              </a:spcBef>
              <a:spcAft>
                <a:spcPts val="0"/>
              </a:spcAft>
              <a:buNone/>
            </a:pPr>
            <a:r>
              <a:rPr lang="en-GB">
                <a:latin typeface="Calibri"/>
                <a:ea typeface="Calibri"/>
                <a:cs typeface="Calibri"/>
                <a:sym typeface="Calibri"/>
              </a:rPr>
              <a:t>4. Development of </a:t>
            </a:r>
            <a:r>
              <a:rPr b="1" lang="en-GB" u="sng">
                <a:latin typeface="Calibri"/>
                <a:ea typeface="Calibri"/>
                <a:cs typeface="Calibri"/>
                <a:sym typeface="Calibri"/>
              </a:rPr>
              <a:t>Geography Fieldwork Skills</a:t>
            </a:r>
            <a:r>
              <a:rPr lang="en-GB">
                <a:latin typeface="Calibri"/>
                <a:ea typeface="Calibri"/>
                <a:cs typeface="Calibri"/>
                <a:sym typeface="Calibri"/>
              </a:rPr>
              <a:t>:  </a:t>
            </a:r>
            <a:endParaRPr>
              <a:latin typeface="Calibri"/>
              <a:ea typeface="Calibri"/>
              <a:cs typeface="Calibri"/>
              <a:sym typeface="Calibri"/>
            </a:endParaRPr>
          </a:p>
          <a:p>
            <a:pPr indent="-334327" lvl="0" marL="457200" rtl="0" algn="l">
              <a:lnSpc>
                <a:spcPct val="115000"/>
              </a:lnSpc>
              <a:spcBef>
                <a:spcPts val="1200"/>
              </a:spcBef>
              <a:spcAft>
                <a:spcPts val="0"/>
              </a:spcAft>
              <a:buSzPct val="100000"/>
              <a:buFont typeface="Calibri"/>
              <a:buChar char="-"/>
            </a:pPr>
            <a:r>
              <a:rPr b="1" lang="en-GB">
                <a:latin typeface="Calibri"/>
                <a:ea typeface="Calibri"/>
                <a:cs typeface="Calibri"/>
                <a:sym typeface="Calibri"/>
              </a:rPr>
              <a:t>Questions</a:t>
            </a:r>
            <a:r>
              <a:rPr lang="en-GB">
                <a:latin typeface="Calibri"/>
                <a:ea typeface="Calibri"/>
                <a:cs typeface="Calibri"/>
                <a:sym typeface="Calibri"/>
              </a:rPr>
              <a:t>: </a:t>
            </a:r>
            <a:r>
              <a:rPr lang="en-GB">
                <a:latin typeface="Calibri"/>
                <a:ea typeface="Calibri"/>
                <a:cs typeface="Calibri"/>
                <a:sym typeface="Calibri"/>
              </a:rPr>
              <a:t>Create enquiry questions</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Char char="-"/>
            </a:pPr>
            <a:r>
              <a:rPr b="1" lang="en-GB">
                <a:latin typeface="Calibri"/>
                <a:ea typeface="Calibri"/>
                <a:cs typeface="Calibri"/>
                <a:sym typeface="Calibri"/>
              </a:rPr>
              <a:t>Observe</a:t>
            </a:r>
            <a:r>
              <a:rPr lang="en-GB">
                <a:latin typeface="Calibri"/>
                <a:ea typeface="Calibri"/>
                <a:cs typeface="Calibri"/>
                <a:sym typeface="Calibri"/>
              </a:rPr>
              <a:t>: plan how can they collect data</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Char char="-"/>
            </a:pPr>
            <a:r>
              <a:rPr b="1" lang="en-GB">
                <a:latin typeface="Calibri"/>
                <a:ea typeface="Calibri"/>
                <a:cs typeface="Calibri"/>
                <a:sym typeface="Calibri"/>
              </a:rPr>
              <a:t>Measure</a:t>
            </a:r>
            <a:r>
              <a:rPr lang="en-GB">
                <a:latin typeface="Calibri"/>
                <a:ea typeface="Calibri"/>
                <a:cs typeface="Calibri"/>
                <a:sym typeface="Calibri"/>
              </a:rPr>
              <a:t>: decide how to </a:t>
            </a:r>
            <a:r>
              <a:rPr lang="en-GB">
                <a:latin typeface="Calibri"/>
                <a:ea typeface="Calibri"/>
                <a:cs typeface="Calibri"/>
                <a:sym typeface="Calibri"/>
              </a:rPr>
              <a:t>appropriately</a:t>
            </a:r>
            <a:r>
              <a:rPr lang="en-GB">
                <a:latin typeface="Calibri"/>
                <a:ea typeface="Calibri"/>
                <a:cs typeface="Calibri"/>
                <a:sym typeface="Calibri"/>
              </a:rPr>
              <a:t> </a:t>
            </a:r>
            <a:r>
              <a:rPr lang="en-GB">
                <a:latin typeface="Calibri"/>
                <a:ea typeface="Calibri"/>
                <a:cs typeface="Calibri"/>
                <a:sym typeface="Calibri"/>
              </a:rPr>
              <a:t>collect</a:t>
            </a:r>
            <a:r>
              <a:rPr lang="en-GB">
                <a:latin typeface="Calibri"/>
                <a:ea typeface="Calibri"/>
                <a:cs typeface="Calibri"/>
                <a:sym typeface="Calibri"/>
              </a:rPr>
              <a:t> data</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Char char="-"/>
            </a:pPr>
            <a:r>
              <a:rPr b="1" lang="en-GB">
                <a:latin typeface="Calibri"/>
                <a:ea typeface="Calibri"/>
                <a:cs typeface="Calibri"/>
                <a:sym typeface="Calibri"/>
              </a:rPr>
              <a:t>Record</a:t>
            </a:r>
            <a:r>
              <a:rPr lang="en-GB">
                <a:latin typeface="Calibri"/>
                <a:ea typeface="Calibri"/>
                <a:cs typeface="Calibri"/>
                <a:sym typeface="Calibri"/>
              </a:rPr>
              <a:t>: use sketches, </a:t>
            </a:r>
            <a:r>
              <a:rPr lang="en-GB">
                <a:latin typeface="Calibri"/>
                <a:ea typeface="Calibri"/>
                <a:cs typeface="Calibri"/>
                <a:sym typeface="Calibri"/>
              </a:rPr>
              <a:t>digital photos , interviews, real time live data etc</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Char char="-"/>
            </a:pPr>
            <a:r>
              <a:rPr b="1" lang="en-GB">
                <a:latin typeface="Calibri"/>
                <a:ea typeface="Calibri"/>
                <a:cs typeface="Calibri"/>
                <a:sym typeface="Calibri"/>
              </a:rPr>
              <a:t>Present</a:t>
            </a:r>
            <a:r>
              <a:rPr lang="en-GB">
                <a:latin typeface="Calibri"/>
                <a:ea typeface="Calibri"/>
                <a:cs typeface="Calibri"/>
                <a:sym typeface="Calibri"/>
              </a:rPr>
              <a:t>: draw conclusion, analyse and evaluate evidence</a:t>
            </a:r>
            <a:endParaRPr>
              <a:latin typeface="Calibri"/>
              <a:ea typeface="Calibri"/>
              <a:cs typeface="Calibri"/>
              <a:sym typeface="Calibri"/>
            </a:endParaRPr>
          </a:p>
        </p:txBody>
      </p:sp>
      <p:pic>
        <p:nvPicPr>
          <p:cNvPr id="186" name="Google Shape;186;p30"/>
          <p:cNvPicPr preferRelativeResize="0"/>
          <p:nvPr/>
        </p:nvPicPr>
        <p:blipFill>
          <a:blip r:embed="rId3">
            <a:alphaModFix/>
          </a:blip>
          <a:stretch>
            <a:fillRect/>
          </a:stretch>
        </p:blipFill>
        <p:spPr>
          <a:xfrm>
            <a:off x="7502650" y="163600"/>
            <a:ext cx="1135550" cy="11355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3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u="sng"/>
              <a:t>Foundation Subject PowerPoint</a:t>
            </a:r>
            <a:endParaRPr b="1" u="sng"/>
          </a:p>
        </p:txBody>
      </p:sp>
      <p:sp>
        <p:nvSpPr>
          <p:cNvPr id="192" name="Google Shape;192;p31"/>
          <p:cNvSpPr txBox="1"/>
          <p:nvPr>
            <p:ph idx="1" type="body"/>
          </p:nvPr>
        </p:nvSpPr>
        <p:spPr>
          <a:xfrm>
            <a:off x="311700" y="1234075"/>
            <a:ext cx="8520600" cy="3820500"/>
          </a:xfrm>
          <a:prstGeom prst="rect">
            <a:avLst/>
          </a:prstGeom>
        </p:spPr>
        <p:txBody>
          <a:bodyPr anchorCtr="0" anchor="t" bIns="91425" lIns="91425" spcFirstLastPara="1" rIns="91425" wrap="square" tIns="91425">
            <a:noAutofit/>
          </a:bodyPr>
          <a:lstStyle/>
          <a:p>
            <a:pPr indent="0" lvl="0" marL="0" rtl="0" algn="ctr">
              <a:lnSpc>
                <a:spcPct val="100000"/>
              </a:lnSpc>
              <a:spcBef>
                <a:spcPts val="0"/>
              </a:spcBef>
              <a:spcAft>
                <a:spcPts val="0"/>
              </a:spcAft>
              <a:buNone/>
            </a:pPr>
            <a:r>
              <a:rPr b="1" lang="en-GB" sz="2400" u="sng">
                <a:highlight>
                  <a:schemeClr val="lt1"/>
                </a:highlight>
                <a:latin typeface="Calibri"/>
                <a:ea typeface="Calibri"/>
                <a:cs typeface="Calibri"/>
                <a:sym typeface="Calibri"/>
              </a:rPr>
              <a:t>RE - Religious Education</a:t>
            </a:r>
            <a:r>
              <a:rPr lang="en-GB" sz="2400">
                <a:highlight>
                  <a:schemeClr val="lt1"/>
                </a:highlight>
                <a:latin typeface="Calibri"/>
                <a:ea typeface="Calibri"/>
                <a:cs typeface="Calibri"/>
                <a:sym typeface="Calibri"/>
              </a:rPr>
              <a:t> - What does it mean?</a:t>
            </a:r>
            <a:endParaRPr sz="2400">
              <a:highlight>
                <a:schemeClr val="lt1"/>
              </a:highlight>
              <a:latin typeface="Calibri"/>
              <a:ea typeface="Calibri"/>
              <a:cs typeface="Calibri"/>
              <a:sym typeface="Calibri"/>
            </a:endParaRPr>
          </a:p>
          <a:p>
            <a:pPr indent="0" lvl="0" marL="0" rtl="0" algn="ctr">
              <a:lnSpc>
                <a:spcPct val="100000"/>
              </a:lnSpc>
              <a:spcBef>
                <a:spcPts val="0"/>
              </a:spcBef>
              <a:spcAft>
                <a:spcPts val="0"/>
              </a:spcAft>
              <a:buClr>
                <a:schemeClr val="dk2"/>
              </a:buClr>
              <a:buSzPts val="1100"/>
              <a:buFont typeface="Arial"/>
              <a:buNone/>
            </a:pPr>
            <a:r>
              <a:t/>
            </a:r>
            <a:endParaRPr sz="2400">
              <a:highlight>
                <a:schemeClr val="lt1"/>
              </a:highlight>
              <a:latin typeface="Calibri"/>
              <a:ea typeface="Calibri"/>
              <a:cs typeface="Calibri"/>
              <a:sym typeface="Calibri"/>
            </a:endParaRPr>
          </a:p>
          <a:p>
            <a:pPr indent="0" lvl="0" marL="0" rtl="0" algn="l">
              <a:lnSpc>
                <a:spcPct val="95000"/>
              </a:lnSpc>
              <a:spcBef>
                <a:spcPts val="0"/>
              </a:spcBef>
              <a:spcAft>
                <a:spcPts val="0"/>
              </a:spcAft>
              <a:buNone/>
            </a:pPr>
            <a:r>
              <a:rPr lang="en-GB" sz="2000">
                <a:solidFill>
                  <a:srgbClr val="333333"/>
                </a:solidFill>
                <a:highlight>
                  <a:srgbClr val="FFFFFF"/>
                </a:highlight>
                <a:latin typeface="Calibri"/>
                <a:ea typeface="Calibri"/>
                <a:cs typeface="Calibri"/>
                <a:sym typeface="Calibri"/>
              </a:rPr>
              <a:t>Religious Education (RE) aims to develop children's understanding of the world's religions. Through religious education, children will learn about different religions and their traditions, practices and beliefs. </a:t>
            </a:r>
            <a:endParaRPr sz="2000">
              <a:solidFill>
                <a:srgbClr val="333333"/>
              </a:solidFill>
              <a:highlight>
                <a:srgbClr val="FFFFFF"/>
              </a:highlight>
              <a:latin typeface="Calibri"/>
              <a:ea typeface="Calibri"/>
              <a:cs typeface="Calibri"/>
              <a:sym typeface="Calibri"/>
            </a:endParaRPr>
          </a:p>
          <a:p>
            <a:pPr indent="0" lvl="0" marL="0" rtl="0" algn="l">
              <a:lnSpc>
                <a:spcPct val="95000"/>
              </a:lnSpc>
              <a:spcBef>
                <a:spcPts val="1500"/>
              </a:spcBef>
              <a:spcAft>
                <a:spcPts val="0"/>
              </a:spcAft>
              <a:buClr>
                <a:schemeClr val="dk2"/>
              </a:buClr>
              <a:buSzPts val="1100"/>
              <a:buFont typeface="Arial"/>
              <a:buNone/>
            </a:pPr>
            <a:r>
              <a:rPr lang="en-GB" sz="2000">
                <a:solidFill>
                  <a:srgbClr val="333333"/>
                </a:solidFill>
                <a:highlight>
                  <a:srgbClr val="FFFFFF"/>
                </a:highlight>
                <a:latin typeface="Calibri"/>
                <a:ea typeface="Calibri"/>
                <a:cs typeface="Calibri"/>
                <a:sym typeface="Calibri"/>
              </a:rPr>
              <a:t>Religious education also promotes children's tolerance and mutual respect in a diverse society.</a:t>
            </a:r>
            <a:endParaRPr sz="2000">
              <a:solidFill>
                <a:srgbClr val="333333"/>
              </a:solidFill>
              <a:highlight>
                <a:srgbClr val="FFFFFF"/>
              </a:highlight>
              <a:latin typeface="Calibri"/>
              <a:ea typeface="Calibri"/>
              <a:cs typeface="Calibri"/>
              <a:sym typeface="Calibri"/>
            </a:endParaRPr>
          </a:p>
          <a:p>
            <a:pPr indent="0" lvl="0" marL="0" rtl="0" algn="l">
              <a:lnSpc>
                <a:spcPct val="95000"/>
              </a:lnSpc>
              <a:spcBef>
                <a:spcPts val="1500"/>
              </a:spcBef>
              <a:spcAft>
                <a:spcPts val="0"/>
              </a:spcAft>
              <a:buClr>
                <a:schemeClr val="dk2"/>
              </a:buClr>
              <a:buSzPts val="1100"/>
              <a:buFont typeface="Arial"/>
              <a:buNone/>
            </a:pPr>
            <a:r>
              <a:t/>
            </a:r>
            <a:endParaRPr>
              <a:solidFill>
                <a:srgbClr val="333333"/>
              </a:solidFill>
              <a:highlight>
                <a:srgbClr val="FFFFFF"/>
              </a:highlight>
            </a:endParaRPr>
          </a:p>
          <a:p>
            <a:pPr indent="0" lvl="0" marL="0" rtl="0" algn="l">
              <a:lnSpc>
                <a:spcPct val="95000"/>
              </a:lnSpc>
              <a:spcBef>
                <a:spcPts val="1500"/>
              </a:spcBef>
              <a:spcAft>
                <a:spcPts val="0"/>
              </a:spcAft>
              <a:buNone/>
            </a:pPr>
            <a:r>
              <a:t/>
            </a:r>
            <a:endParaRPr sz="1600"/>
          </a:p>
        </p:txBody>
      </p:sp>
      <p:pic>
        <p:nvPicPr>
          <p:cNvPr id="193" name="Google Shape;193;p31"/>
          <p:cNvPicPr preferRelativeResize="0"/>
          <p:nvPr/>
        </p:nvPicPr>
        <p:blipFill>
          <a:blip r:embed="rId3">
            <a:alphaModFix/>
          </a:blip>
          <a:stretch>
            <a:fillRect/>
          </a:stretch>
        </p:blipFill>
        <p:spPr>
          <a:xfrm>
            <a:off x="7103899" y="3621450"/>
            <a:ext cx="1318301" cy="1522052"/>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32"/>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199" name="Google Shape;199;p32"/>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800"/>
              <a:buNone/>
            </a:pPr>
            <a:r>
              <a:rPr b="1" lang="en-GB" sz="2400" u="sng">
                <a:latin typeface="Calibri"/>
                <a:ea typeface="Calibri"/>
                <a:cs typeface="Calibri"/>
                <a:sym typeface="Calibri"/>
              </a:rPr>
              <a:t>RE</a:t>
            </a:r>
            <a:r>
              <a:rPr lang="en-GB" sz="2400">
                <a:latin typeface="Calibri"/>
                <a:ea typeface="Calibri"/>
                <a:cs typeface="Calibri"/>
                <a:sym typeface="Calibri"/>
              </a:rPr>
              <a:t> - what skill do we need as a theologian?  </a:t>
            </a:r>
            <a:endParaRPr sz="2400">
              <a:latin typeface="Calibri"/>
              <a:ea typeface="Calibri"/>
              <a:cs typeface="Calibri"/>
              <a:sym typeface="Calibri"/>
            </a:endParaRPr>
          </a:p>
          <a:p>
            <a:pPr indent="0" lvl="0" marL="0" rtl="0" algn="l">
              <a:lnSpc>
                <a:spcPct val="115000"/>
              </a:lnSpc>
              <a:spcBef>
                <a:spcPts val="1200"/>
              </a:spcBef>
              <a:spcAft>
                <a:spcPts val="0"/>
              </a:spcAft>
              <a:buSzPts val="1800"/>
              <a:buNone/>
            </a:pPr>
            <a:r>
              <a:rPr lang="en-GB">
                <a:latin typeface="Calibri"/>
                <a:ea typeface="Calibri"/>
                <a:cs typeface="Calibri"/>
                <a:sym typeface="Calibri"/>
              </a:rPr>
              <a:t>Skills we need to use: </a:t>
            </a:r>
            <a:endParaRPr>
              <a:latin typeface="Calibri"/>
              <a:ea typeface="Calibri"/>
              <a:cs typeface="Calibri"/>
              <a:sym typeface="Calibri"/>
            </a:endParaRPr>
          </a:p>
          <a:p>
            <a:pPr indent="-342900" lvl="0" marL="457200" rtl="0" algn="l">
              <a:lnSpc>
                <a:spcPct val="115000"/>
              </a:lnSpc>
              <a:spcBef>
                <a:spcPts val="1200"/>
              </a:spcBef>
              <a:spcAft>
                <a:spcPts val="0"/>
              </a:spcAft>
              <a:buSzPts val="1800"/>
              <a:buFont typeface="Calibri"/>
              <a:buAutoNum type="arabicPeriod"/>
            </a:pPr>
            <a:r>
              <a:rPr lang="en-GB">
                <a:latin typeface="Calibri"/>
                <a:ea typeface="Calibri"/>
                <a:cs typeface="Calibri"/>
                <a:sym typeface="Calibri"/>
              </a:rPr>
              <a:t>To be able to </a:t>
            </a:r>
            <a:r>
              <a:rPr b="1" lang="en-GB" u="sng">
                <a:latin typeface="Calibri"/>
                <a:ea typeface="Calibri"/>
                <a:cs typeface="Calibri"/>
                <a:sym typeface="Calibri"/>
              </a:rPr>
              <a:t>debate </a:t>
            </a:r>
            <a:r>
              <a:rPr lang="en-GB">
                <a:latin typeface="Calibri"/>
                <a:ea typeface="Calibri"/>
                <a:cs typeface="Calibri"/>
                <a:sym typeface="Calibri"/>
              </a:rPr>
              <a:t>different points. </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a:latin typeface="Calibri"/>
                <a:ea typeface="Calibri"/>
                <a:cs typeface="Calibri"/>
                <a:sym typeface="Calibri"/>
              </a:rPr>
              <a:t>To be able to </a:t>
            </a:r>
            <a:r>
              <a:rPr b="1" lang="en-GB" u="sng">
                <a:latin typeface="Calibri"/>
                <a:ea typeface="Calibri"/>
                <a:cs typeface="Calibri"/>
                <a:sym typeface="Calibri"/>
              </a:rPr>
              <a:t>enquire </a:t>
            </a:r>
            <a:r>
              <a:rPr lang="en-GB">
                <a:latin typeface="Calibri"/>
                <a:ea typeface="Calibri"/>
                <a:cs typeface="Calibri"/>
                <a:sym typeface="Calibri"/>
              </a:rPr>
              <a:t>about topics. </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a:latin typeface="Calibri"/>
                <a:ea typeface="Calibri"/>
                <a:cs typeface="Calibri"/>
                <a:sym typeface="Calibri"/>
              </a:rPr>
              <a:t>To be able to develop an understanding of </a:t>
            </a:r>
            <a:r>
              <a:rPr b="1" lang="en-GB" u="sng">
                <a:latin typeface="Calibri"/>
                <a:ea typeface="Calibri"/>
                <a:cs typeface="Calibri"/>
                <a:sym typeface="Calibri"/>
              </a:rPr>
              <a:t>Hermeneutics</a:t>
            </a:r>
            <a:r>
              <a:rPr lang="en-GB">
                <a:latin typeface="Calibri"/>
                <a:ea typeface="Calibri"/>
                <a:cs typeface="Calibri"/>
                <a:sym typeface="Calibri"/>
              </a:rPr>
              <a:t> (interpretation of texts). </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a:latin typeface="Calibri"/>
                <a:ea typeface="Calibri"/>
                <a:cs typeface="Calibri"/>
                <a:sym typeface="Calibri"/>
              </a:rPr>
              <a:t>To be able to </a:t>
            </a:r>
            <a:r>
              <a:rPr b="1" lang="en-GB" u="sng">
                <a:latin typeface="Calibri"/>
                <a:ea typeface="Calibri"/>
                <a:cs typeface="Calibri"/>
                <a:sym typeface="Calibri"/>
              </a:rPr>
              <a:t>analyse texts</a:t>
            </a:r>
            <a:r>
              <a:rPr lang="en-GB">
                <a:latin typeface="Calibri"/>
                <a:ea typeface="Calibri"/>
                <a:cs typeface="Calibri"/>
                <a:sym typeface="Calibri"/>
              </a:rPr>
              <a:t>. </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a:latin typeface="Calibri"/>
                <a:ea typeface="Calibri"/>
                <a:cs typeface="Calibri"/>
                <a:sym typeface="Calibri"/>
              </a:rPr>
              <a:t>To be able to </a:t>
            </a:r>
            <a:r>
              <a:rPr b="1" lang="en-GB" u="sng">
                <a:latin typeface="Calibri"/>
                <a:ea typeface="Calibri"/>
                <a:cs typeface="Calibri"/>
                <a:sym typeface="Calibri"/>
              </a:rPr>
              <a:t>interpret artwork</a:t>
            </a:r>
            <a:r>
              <a:rPr lang="en-GB">
                <a:latin typeface="Calibri"/>
                <a:ea typeface="Calibri"/>
                <a:cs typeface="Calibri"/>
                <a:sym typeface="Calibri"/>
              </a:rPr>
              <a:t> and </a:t>
            </a:r>
            <a:r>
              <a:rPr b="1" lang="en-GB" u="sng">
                <a:latin typeface="Calibri"/>
                <a:ea typeface="Calibri"/>
                <a:cs typeface="Calibri"/>
                <a:sym typeface="Calibri"/>
              </a:rPr>
              <a:t>pictures</a:t>
            </a:r>
            <a:r>
              <a:rPr lang="en-GB">
                <a:latin typeface="Calibri"/>
                <a:ea typeface="Calibri"/>
                <a:cs typeface="Calibri"/>
                <a:sym typeface="Calibri"/>
              </a:rPr>
              <a:t>. </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a:latin typeface="Calibri"/>
                <a:ea typeface="Calibri"/>
                <a:cs typeface="Calibri"/>
                <a:sym typeface="Calibri"/>
              </a:rPr>
              <a:t>To be able to develop </a:t>
            </a:r>
            <a:r>
              <a:rPr b="1" lang="en-GB" u="sng">
                <a:latin typeface="Calibri"/>
                <a:ea typeface="Calibri"/>
                <a:cs typeface="Calibri"/>
                <a:sym typeface="Calibri"/>
              </a:rPr>
              <a:t>Thinking Skills</a:t>
            </a:r>
            <a:r>
              <a:rPr lang="en-GB">
                <a:latin typeface="Calibri"/>
                <a:ea typeface="Calibri"/>
                <a:cs typeface="Calibri"/>
                <a:sym typeface="Calibri"/>
              </a:rPr>
              <a:t>. </a:t>
            </a:r>
            <a:endParaRPr>
              <a:latin typeface="Calibri"/>
              <a:ea typeface="Calibri"/>
              <a:cs typeface="Calibri"/>
              <a:sym typeface="Calibri"/>
            </a:endParaRPr>
          </a:p>
          <a:p>
            <a:pPr indent="-342900" lvl="0" marL="457200" rtl="0" algn="l">
              <a:lnSpc>
                <a:spcPct val="115000"/>
              </a:lnSpc>
              <a:spcBef>
                <a:spcPts val="0"/>
              </a:spcBef>
              <a:spcAft>
                <a:spcPts val="0"/>
              </a:spcAft>
              <a:buSzPts val="1800"/>
              <a:buFont typeface="Calibri"/>
              <a:buAutoNum type="arabicPeriod"/>
            </a:pPr>
            <a:r>
              <a:rPr lang="en-GB">
                <a:latin typeface="Calibri"/>
                <a:ea typeface="Calibri"/>
                <a:cs typeface="Calibri"/>
                <a:sym typeface="Calibri"/>
              </a:rPr>
              <a:t>To be able to </a:t>
            </a:r>
            <a:r>
              <a:rPr b="1" lang="en-GB" u="sng">
                <a:latin typeface="Calibri"/>
                <a:ea typeface="Calibri"/>
                <a:cs typeface="Calibri"/>
                <a:sym typeface="Calibri"/>
              </a:rPr>
              <a:t>make connections</a:t>
            </a:r>
            <a:r>
              <a:rPr lang="en-GB">
                <a:latin typeface="Calibri"/>
                <a:ea typeface="Calibri"/>
                <a:cs typeface="Calibri"/>
                <a:sym typeface="Calibri"/>
              </a:rPr>
              <a:t>. </a:t>
            </a:r>
            <a:endParaRPr>
              <a:latin typeface="Calibri"/>
              <a:ea typeface="Calibri"/>
              <a:cs typeface="Calibri"/>
              <a:sym typeface="Calibri"/>
            </a:endParaRPr>
          </a:p>
        </p:txBody>
      </p:sp>
      <p:pic>
        <p:nvPicPr>
          <p:cNvPr id="200" name="Google Shape;200;p32"/>
          <p:cNvPicPr preferRelativeResize="0"/>
          <p:nvPr/>
        </p:nvPicPr>
        <p:blipFill>
          <a:blip r:embed="rId3">
            <a:alphaModFix/>
          </a:blip>
          <a:stretch>
            <a:fillRect/>
          </a:stretch>
        </p:blipFill>
        <p:spPr>
          <a:xfrm>
            <a:off x="7513999" y="186800"/>
            <a:ext cx="1318301" cy="1522052"/>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3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u="sng"/>
              <a:t>Foundation Subject PowerPoint</a:t>
            </a:r>
            <a:endParaRPr b="1" u="sng"/>
          </a:p>
        </p:txBody>
      </p:sp>
      <p:sp>
        <p:nvSpPr>
          <p:cNvPr id="206" name="Google Shape;206;p33"/>
          <p:cNvSpPr txBox="1"/>
          <p:nvPr>
            <p:ph idx="1" type="body"/>
          </p:nvPr>
        </p:nvSpPr>
        <p:spPr>
          <a:xfrm>
            <a:off x="311700" y="1017725"/>
            <a:ext cx="8520600" cy="38850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sz="3471" u="sng">
                <a:latin typeface="Calibri"/>
                <a:ea typeface="Calibri"/>
                <a:cs typeface="Calibri"/>
                <a:sym typeface="Calibri"/>
              </a:rPr>
              <a:t>DT</a:t>
            </a:r>
            <a:r>
              <a:rPr lang="en-GB" sz="3471">
                <a:latin typeface="Calibri"/>
                <a:ea typeface="Calibri"/>
                <a:cs typeface="Calibri"/>
                <a:sym typeface="Calibri"/>
              </a:rPr>
              <a:t>- What does it mean? </a:t>
            </a:r>
            <a:endParaRPr sz="3471">
              <a:latin typeface="Calibri"/>
              <a:ea typeface="Calibri"/>
              <a:cs typeface="Calibri"/>
              <a:sym typeface="Calibri"/>
            </a:endParaRPr>
          </a:p>
          <a:p>
            <a:pPr indent="0" lvl="0" marL="0" rtl="0" algn="l">
              <a:spcBef>
                <a:spcPts val="0"/>
              </a:spcBef>
              <a:spcAft>
                <a:spcPts val="0"/>
              </a:spcAft>
              <a:buNone/>
            </a:pPr>
            <a:r>
              <a:rPr lang="en-GB" sz="1850">
                <a:solidFill>
                  <a:srgbClr val="0B0C0C"/>
                </a:solidFill>
                <a:highlight>
                  <a:srgbClr val="FFFFFF"/>
                </a:highlight>
                <a:latin typeface="Arial"/>
                <a:ea typeface="Arial"/>
                <a:cs typeface="Arial"/>
                <a:sym typeface="Arial"/>
              </a:rPr>
              <a:t>Design and technology is an inspiring, rigorous and practical subject. Using creativity and imagination, pupils design and make products that solve real and relevant problems within a variety of contexts, considering their own and others’ needs, wants and values. They acquire a broad range of subject knowledge and draw on disciplines such as mathematics, science, engineering, computing and art. Pupils learn how to take risks, becoming resourceful, innovative, enterprising and capable citizens. Through the evaluation of past and present design and technology, they develop a critical understanding of its impact on daily life and the wider world. </a:t>
            </a:r>
            <a:endParaRPr sz="2916">
              <a:solidFill>
                <a:srgbClr val="333333"/>
              </a:solidFill>
              <a:latin typeface="Calibri"/>
              <a:ea typeface="Calibri"/>
              <a:cs typeface="Calibri"/>
              <a:sym typeface="Calibri"/>
            </a:endParaRPr>
          </a:p>
        </p:txBody>
      </p:sp>
      <p:pic>
        <p:nvPicPr>
          <p:cNvPr id="207" name="Google Shape;207;p33"/>
          <p:cNvPicPr preferRelativeResize="0"/>
          <p:nvPr/>
        </p:nvPicPr>
        <p:blipFill>
          <a:blip r:embed="rId3">
            <a:alphaModFix/>
          </a:blip>
          <a:stretch>
            <a:fillRect/>
          </a:stretch>
        </p:blipFill>
        <p:spPr>
          <a:xfrm>
            <a:off x="7686766" y="97988"/>
            <a:ext cx="1145525" cy="126677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3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213" name="Google Shape;213;p34"/>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lnSpcReduction="20000"/>
          </a:bodyPr>
          <a:lstStyle/>
          <a:p>
            <a:pPr indent="0" lvl="0" marL="0" rtl="0" algn="ctr">
              <a:lnSpc>
                <a:spcPct val="115000"/>
              </a:lnSpc>
              <a:spcBef>
                <a:spcPts val="0"/>
              </a:spcBef>
              <a:spcAft>
                <a:spcPts val="0"/>
              </a:spcAft>
              <a:buSzPts val="1800"/>
              <a:buNone/>
            </a:pPr>
            <a:r>
              <a:rPr b="1" lang="en-GB" sz="2400" u="sng">
                <a:latin typeface="Calibri"/>
                <a:ea typeface="Calibri"/>
                <a:cs typeface="Calibri"/>
                <a:sym typeface="Calibri"/>
              </a:rPr>
              <a:t>Design Technology</a:t>
            </a:r>
            <a:r>
              <a:rPr lang="en-GB" sz="2400">
                <a:latin typeface="Calibri"/>
                <a:ea typeface="Calibri"/>
                <a:cs typeface="Calibri"/>
                <a:sym typeface="Calibri"/>
              </a:rPr>
              <a:t> - what skill do we need to be a Designer or Engineer? </a:t>
            </a:r>
            <a:endParaRPr sz="2400">
              <a:latin typeface="Calibri"/>
              <a:ea typeface="Calibri"/>
              <a:cs typeface="Calibri"/>
              <a:sym typeface="Calibri"/>
            </a:endParaRPr>
          </a:p>
          <a:p>
            <a:pPr indent="-355600" lvl="0" marL="457200" rtl="0" algn="l">
              <a:lnSpc>
                <a:spcPct val="115000"/>
              </a:lnSpc>
              <a:spcBef>
                <a:spcPts val="1200"/>
              </a:spcBef>
              <a:spcAft>
                <a:spcPts val="0"/>
              </a:spcAft>
              <a:buSzPts val="2000"/>
              <a:buFont typeface="Calibri"/>
              <a:buAutoNum type="arabicPeriod"/>
            </a:pPr>
            <a:r>
              <a:rPr b="1" lang="en-GB" sz="2000" u="sng">
                <a:latin typeface="Calibri"/>
                <a:ea typeface="Calibri"/>
                <a:cs typeface="Calibri"/>
                <a:sym typeface="Calibri"/>
              </a:rPr>
              <a:t>Design</a:t>
            </a:r>
            <a:r>
              <a:rPr lang="en-GB" sz="2000">
                <a:latin typeface="Calibri"/>
                <a:ea typeface="Calibri"/>
                <a:cs typeface="Calibri"/>
                <a:sym typeface="Calibri"/>
              </a:rPr>
              <a:t>: to be able to research and develop design criteria to create innovative, functional and purposeful models. Use discussions, sketches and prototypes to explain. </a:t>
            </a:r>
            <a:endParaRPr sz="2000">
              <a:latin typeface="Calibri"/>
              <a:ea typeface="Calibri"/>
              <a:cs typeface="Calibri"/>
              <a:sym typeface="Calibri"/>
            </a:endParaRPr>
          </a:p>
          <a:p>
            <a:pPr indent="-355600" lvl="0" marL="457200" rtl="0" algn="l">
              <a:lnSpc>
                <a:spcPct val="115000"/>
              </a:lnSpc>
              <a:spcBef>
                <a:spcPts val="0"/>
              </a:spcBef>
              <a:spcAft>
                <a:spcPts val="0"/>
              </a:spcAft>
              <a:buSzPts val="2000"/>
              <a:buFont typeface="Calibri"/>
              <a:buAutoNum type="arabicPeriod"/>
            </a:pPr>
            <a:r>
              <a:rPr b="1" lang="en-GB" sz="2000" u="sng">
                <a:latin typeface="Calibri"/>
                <a:ea typeface="Calibri"/>
                <a:cs typeface="Calibri"/>
                <a:sym typeface="Calibri"/>
              </a:rPr>
              <a:t>Make</a:t>
            </a:r>
            <a:r>
              <a:rPr lang="en-GB" sz="2000">
                <a:latin typeface="Calibri"/>
                <a:ea typeface="Calibri"/>
                <a:cs typeface="Calibri"/>
                <a:sym typeface="Calibri"/>
              </a:rPr>
              <a:t>: select and use a wide range of tools and materials to perform practical tasks based on their properties. </a:t>
            </a:r>
            <a:endParaRPr sz="2000">
              <a:latin typeface="Calibri"/>
              <a:ea typeface="Calibri"/>
              <a:cs typeface="Calibri"/>
              <a:sym typeface="Calibri"/>
            </a:endParaRPr>
          </a:p>
          <a:p>
            <a:pPr indent="-355600" lvl="0" marL="457200" rtl="0" algn="l">
              <a:lnSpc>
                <a:spcPct val="115000"/>
              </a:lnSpc>
              <a:spcBef>
                <a:spcPts val="0"/>
              </a:spcBef>
              <a:spcAft>
                <a:spcPts val="0"/>
              </a:spcAft>
              <a:buSzPts val="2000"/>
              <a:buFont typeface="Calibri"/>
              <a:buAutoNum type="arabicPeriod"/>
            </a:pPr>
            <a:r>
              <a:rPr b="1" lang="en-GB" sz="2000" u="sng">
                <a:latin typeface="Calibri"/>
                <a:ea typeface="Calibri"/>
                <a:cs typeface="Calibri"/>
                <a:sym typeface="Calibri"/>
              </a:rPr>
              <a:t>Evaluate</a:t>
            </a:r>
            <a:r>
              <a:rPr lang="en-GB" sz="2000">
                <a:latin typeface="Calibri"/>
                <a:ea typeface="Calibri"/>
                <a:cs typeface="Calibri"/>
                <a:sym typeface="Calibri"/>
              </a:rPr>
              <a:t>: evaluate their own products and those of others and how these can be improved. Understand how key ideas have altered the world. </a:t>
            </a:r>
            <a:endParaRPr sz="2000">
              <a:latin typeface="Calibri"/>
              <a:ea typeface="Calibri"/>
              <a:cs typeface="Calibri"/>
              <a:sym typeface="Calibri"/>
            </a:endParaRPr>
          </a:p>
          <a:p>
            <a:pPr indent="-355600" lvl="0" marL="457200" rtl="0" algn="l">
              <a:lnSpc>
                <a:spcPct val="115000"/>
              </a:lnSpc>
              <a:spcBef>
                <a:spcPts val="0"/>
              </a:spcBef>
              <a:spcAft>
                <a:spcPts val="0"/>
              </a:spcAft>
              <a:buSzPts val="2000"/>
              <a:buFont typeface="Calibri"/>
              <a:buAutoNum type="arabicPeriod"/>
            </a:pPr>
            <a:r>
              <a:rPr b="1" lang="en-GB" sz="2000" u="sng">
                <a:latin typeface="Calibri"/>
                <a:ea typeface="Calibri"/>
                <a:cs typeface="Calibri"/>
                <a:sym typeface="Calibri"/>
              </a:rPr>
              <a:t>Technical knowledge</a:t>
            </a:r>
            <a:r>
              <a:rPr lang="en-GB" sz="2000">
                <a:latin typeface="Calibri"/>
                <a:ea typeface="Calibri"/>
                <a:cs typeface="Calibri"/>
                <a:sym typeface="Calibri"/>
              </a:rPr>
              <a:t>: develop </a:t>
            </a:r>
            <a:r>
              <a:rPr lang="en-GB" sz="2000">
                <a:latin typeface="Calibri"/>
                <a:ea typeface="Calibri"/>
                <a:cs typeface="Calibri"/>
                <a:sym typeface="Calibri"/>
              </a:rPr>
              <a:t>understanding</a:t>
            </a:r>
            <a:r>
              <a:rPr lang="en-GB" sz="2000">
                <a:latin typeface="Calibri"/>
                <a:ea typeface="Calibri"/>
                <a:cs typeface="Calibri"/>
                <a:sym typeface="Calibri"/>
              </a:rPr>
              <a:t> of how to strengthen models, use </a:t>
            </a:r>
            <a:r>
              <a:rPr lang="en-GB" sz="2000">
                <a:latin typeface="Calibri"/>
                <a:ea typeface="Calibri"/>
                <a:cs typeface="Calibri"/>
                <a:sym typeface="Calibri"/>
              </a:rPr>
              <a:t>mechanical</a:t>
            </a:r>
            <a:r>
              <a:rPr lang="en-GB" sz="2000">
                <a:latin typeface="Calibri"/>
                <a:ea typeface="Calibri"/>
                <a:cs typeface="Calibri"/>
                <a:sym typeface="Calibri"/>
              </a:rPr>
              <a:t> levers, electrical systems and computer programming. </a:t>
            </a:r>
            <a:endParaRPr sz="2000">
              <a:latin typeface="Calibri"/>
              <a:ea typeface="Calibri"/>
              <a:cs typeface="Calibri"/>
              <a:sym typeface="Calibri"/>
            </a:endParaRPr>
          </a:p>
        </p:txBody>
      </p:sp>
      <p:pic>
        <p:nvPicPr>
          <p:cNvPr id="214" name="Google Shape;214;p34"/>
          <p:cNvPicPr preferRelativeResize="0"/>
          <p:nvPr/>
        </p:nvPicPr>
        <p:blipFill>
          <a:blip r:embed="rId3">
            <a:alphaModFix/>
          </a:blip>
          <a:stretch>
            <a:fillRect/>
          </a:stretch>
        </p:blipFill>
        <p:spPr>
          <a:xfrm>
            <a:off x="7771341" y="97988"/>
            <a:ext cx="1145525" cy="126677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3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u="sng"/>
              <a:t>Foundation Subject PowerPoint</a:t>
            </a:r>
            <a:endParaRPr b="1" u="sng"/>
          </a:p>
        </p:txBody>
      </p:sp>
      <p:sp>
        <p:nvSpPr>
          <p:cNvPr id="220" name="Google Shape;220;p35"/>
          <p:cNvSpPr txBox="1"/>
          <p:nvPr>
            <p:ph idx="1" type="body"/>
          </p:nvPr>
        </p:nvSpPr>
        <p:spPr>
          <a:xfrm>
            <a:off x="311700" y="1017725"/>
            <a:ext cx="8520600" cy="38850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sz="3471" u="sng">
                <a:latin typeface="Calibri"/>
                <a:ea typeface="Calibri"/>
                <a:cs typeface="Calibri"/>
                <a:sym typeface="Calibri"/>
              </a:rPr>
              <a:t>Art</a:t>
            </a:r>
            <a:r>
              <a:rPr lang="en-GB" sz="3471">
                <a:latin typeface="Calibri"/>
                <a:ea typeface="Calibri"/>
                <a:cs typeface="Calibri"/>
                <a:sym typeface="Calibri"/>
              </a:rPr>
              <a:t> - What does it mean? </a:t>
            </a:r>
            <a:endParaRPr sz="3471">
              <a:latin typeface="Calibri"/>
              <a:ea typeface="Calibri"/>
              <a:cs typeface="Calibri"/>
              <a:sym typeface="Calibri"/>
            </a:endParaRPr>
          </a:p>
          <a:p>
            <a:pPr indent="0" lvl="0" marL="0" rtl="0" algn="l">
              <a:spcBef>
                <a:spcPts val="0"/>
              </a:spcBef>
              <a:spcAft>
                <a:spcPts val="0"/>
              </a:spcAft>
              <a:buNone/>
            </a:pPr>
            <a:r>
              <a:rPr lang="en-GB" sz="2450">
                <a:solidFill>
                  <a:srgbClr val="111111"/>
                </a:solidFill>
                <a:highlight>
                  <a:srgbClr val="FFFFFF"/>
                </a:highlight>
                <a:latin typeface="Roboto"/>
                <a:ea typeface="Roboto"/>
                <a:cs typeface="Roboto"/>
                <a:sym typeface="Roboto"/>
              </a:rPr>
              <a:t>Art is the expression or application of human creative skill and imagination, typically in a visual form such as painting or sculpture, producing works to be appreciated primarily for their beauty or emotional power. </a:t>
            </a:r>
            <a:endParaRPr sz="3300">
              <a:latin typeface="Calibri"/>
              <a:ea typeface="Calibri"/>
              <a:cs typeface="Calibri"/>
              <a:sym typeface="Calibri"/>
            </a:endParaRPr>
          </a:p>
          <a:p>
            <a:pPr indent="0" lvl="0" marL="0" rtl="0" algn="l">
              <a:spcBef>
                <a:spcPts val="0"/>
              </a:spcBef>
              <a:spcAft>
                <a:spcPts val="0"/>
              </a:spcAft>
              <a:buNone/>
            </a:pPr>
            <a:r>
              <a:t/>
            </a:r>
            <a:endParaRPr sz="2716">
              <a:solidFill>
                <a:srgbClr val="333333"/>
              </a:solidFill>
              <a:latin typeface="Calibri"/>
              <a:ea typeface="Calibri"/>
              <a:cs typeface="Calibri"/>
              <a:sym typeface="Calibri"/>
            </a:endParaRPr>
          </a:p>
        </p:txBody>
      </p:sp>
      <p:pic>
        <p:nvPicPr>
          <p:cNvPr id="221" name="Google Shape;221;p35"/>
          <p:cNvPicPr preferRelativeResize="0"/>
          <p:nvPr/>
        </p:nvPicPr>
        <p:blipFill>
          <a:blip r:embed="rId3">
            <a:alphaModFix/>
          </a:blip>
          <a:stretch>
            <a:fillRect/>
          </a:stretch>
        </p:blipFill>
        <p:spPr>
          <a:xfrm>
            <a:off x="7540850" y="3611275"/>
            <a:ext cx="1291450" cy="129145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3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227" name="Google Shape;227;p36"/>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fontScale="62500"/>
          </a:bodyPr>
          <a:lstStyle/>
          <a:p>
            <a:pPr indent="0" lvl="0" marL="0" rtl="0" algn="ctr">
              <a:lnSpc>
                <a:spcPct val="115000"/>
              </a:lnSpc>
              <a:spcBef>
                <a:spcPts val="0"/>
              </a:spcBef>
              <a:spcAft>
                <a:spcPts val="0"/>
              </a:spcAft>
              <a:buSzPct val="59210"/>
              <a:buNone/>
            </a:pPr>
            <a:r>
              <a:rPr b="1" lang="en-GB" sz="3040" u="sng">
                <a:latin typeface="Calibri"/>
                <a:ea typeface="Calibri"/>
                <a:cs typeface="Calibri"/>
                <a:sym typeface="Calibri"/>
              </a:rPr>
              <a:t>Art</a:t>
            </a:r>
            <a:r>
              <a:rPr lang="en-GB" sz="3040">
                <a:latin typeface="Calibri"/>
                <a:ea typeface="Calibri"/>
                <a:cs typeface="Calibri"/>
                <a:sym typeface="Calibri"/>
              </a:rPr>
              <a:t> - what skill do we need to be an artist ? </a:t>
            </a:r>
            <a:endParaRPr sz="2440">
              <a:latin typeface="Calibri"/>
              <a:ea typeface="Calibri"/>
              <a:cs typeface="Calibri"/>
              <a:sym typeface="Calibri"/>
            </a:endParaRPr>
          </a:p>
          <a:p>
            <a:pPr indent="0" lvl="0" marL="0" rtl="0" algn="l">
              <a:lnSpc>
                <a:spcPct val="115000"/>
              </a:lnSpc>
              <a:spcBef>
                <a:spcPts val="1200"/>
              </a:spcBef>
              <a:spcAft>
                <a:spcPts val="0"/>
              </a:spcAft>
              <a:buSzPct val="75000"/>
              <a:buNone/>
            </a:pPr>
            <a:r>
              <a:rPr b="1" lang="en-GB" sz="2400" u="sng">
                <a:latin typeface="Calibri"/>
                <a:ea typeface="Calibri"/>
                <a:cs typeface="Calibri"/>
                <a:sym typeface="Calibri"/>
              </a:rPr>
              <a:t>Skills</a:t>
            </a:r>
            <a:endParaRPr sz="2400">
              <a:latin typeface="Calibri"/>
              <a:ea typeface="Calibri"/>
              <a:cs typeface="Calibri"/>
              <a:sym typeface="Calibri"/>
            </a:endParaRPr>
          </a:p>
          <a:p>
            <a:pPr indent="-311376" lvl="0" marL="457200" rtl="0" algn="l">
              <a:lnSpc>
                <a:spcPct val="115000"/>
              </a:lnSpc>
              <a:spcBef>
                <a:spcPts val="1200"/>
              </a:spcBef>
              <a:spcAft>
                <a:spcPts val="0"/>
              </a:spcAft>
              <a:buSzPct val="100000"/>
              <a:buFont typeface="Calibri"/>
              <a:buAutoNum type="arabicPeriod"/>
            </a:pPr>
            <a:r>
              <a:rPr b="1" lang="en-GB" sz="2085" u="sng"/>
              <a:t>Generating ideas</a:t>
            </a:r>
            <a:r>
              <a:rPr lang="en-GB" sz="2085"/>
              <a:t> – encouraging autonomy; developing creativity; generating original ideas through experimentation.</a:t>
            </a:r>
            <a:endParaRPr sz="2085"/>
          </a:p>
          <a:p>
            <a:pPr indent="-311376" lvl="0" marL="457200" rtl="0" algn="l">
              <a:lnSpc>
                <a:spcPct val="115000"/>
              </a:lnSpc>
              <a:spcBef>
                <a:spcPts val="0"/>
              </a:spcBef>
              <a:spcAft>
                <a:spcPts val="0"/>
              </a:spcAft>
              <a:buSzPct val="100000"/>
              <a:buFont typeface="Calibri"/>
              <a:buAutoNum type="arabicPeriod"/>
            </a:pPr>
            <a:r>
              <a:rPr b="1" lang="en-GB" sz="2085" u="sng"/>
              <a:t>Making skills </a:t>
            </a:r>
            <a:r>
              <a:rPr lang="en-GB" sz="2085"/>
              <a:t>– becoming familiar with the formal elements of art; developing practical knowledge of a variety of media and materials; exploring and testing out different creative methods, tools and techniques.</a:t>
            </a:r>
            <a:endParaRPr sz="2085"/>
          </a:p>
          <a:p>
            <a:pPr indent="-311376" lvl="0" marL="457200" rtl="0" algn="l">
              <a:lnSpc>
                <a:spcPct val="115000"/>
              </a:lnSpc>
              <a:spcBef>
                <a:spcPts val="0"/>
              </a:spcBef>
              <a:spcAft>
                <a:spcPts val="0"/>
              </a:spcAft>
              <a:buSzPct val="100000"/>
              <a:buFont typeface="Calibri"/>
              <a:buAutoNum type="arabicPeriod"/>
            </a:pPr>
            <a:r>
              <a:rPr b="1" lang="en-GB" sz="2085" u="sng"/>
              <a:t>Evaluating and analysing</a:t>
            </a:r>
            <a:r>
              <a:rPr lang="en-GB" sz="2085"/>
              <a:t> – discussing art using appropriate language to analyse a creative work; considering how art is studied, discussed and judged; examining what art is and why people make it.</a:t>
            </a:r>
            <a:endParaRPr sz="2085"/>
          </a:p>
          <a:p>
            <a:pPr indent="-311376" lvl="0" marL="457200" rtl="0" algn="l">
              <a:lnSpc>
                <a:spcPct val="115000"/>
              </a:lnSpc>
              <a:spcBef>
                <a:spcPts val="0"/>
              </a:spcBef>
              <a:spcAft>
                <a:spcPts val="0"/>
              </a:spcAft>
              <a:buSzPct val="100000"/>
              <a:buFont typeface="Calibri"/>
              <a:buAutoNum type="arabicPeriod"/>
            </a:pPr>
            <a:r>
              <a:rPr b="1" lang="en-GB" sz="2085" u="sng"/>
              <a:t>Knowledge of artists</a:t>
            </a:r>
            <a:r>
              <a:rPr lang="en-GB" sz="2085"/>
              <a:t> – exploring traditional and contemporary artists, craft-makers and designers from diverse communities; studying the materials, processes and meanings of these artists.</a:t>
            </a:r>
            <a:endParaRPr sz="2085"/>
          </a:p>
          <a:p>
            <a:pPr indent="-311376" lvl="0" marL="457200" rtl="0" algn="l">
              <a:lnSpc>
                <a:spcPct val="115000"/>
              </a:lnSpc>
              <a:spcBef>
                <a:spcPts val="0"/>
              </a:spcBef>
              <a:spcAft>
                <a:spcPts val="0"/>
              </a:spcAft>
              <a:buSzPct val="100000"/>
              <a:buFont typeface="Calibri"/>
              <a:buAutoNum type="arabicPeriod"/>
            </a:pPr>
            <a:r>
              <a:rPr b="1" lang="en-GB" sz="2085" u="sng"/>
              <a:t>Using sketchbooks</a:t>
            </a:r>
            <a:r>
              <a:rPr lang="en-GB" sz="2085"/>
              <a:t> – documenting and trying out different ideas and media; evaluating and evolving the children’s artwork.</a:t>
            </a:r>
            <a:endParaRPr sz="2085"/>
          </a:p>
          <a:p>
            <a:pPr indent="0" lvl="0" marL="0" rtl="0" algn="l">
              <a:lnSpc>
                <a:spcPct val="115000"/>
              </a:lnSpc>
              <a:spcBef>
                <a:spcPts val="1200"/>
              </a:spcBef>
              <a:spcAft>
                <a:spcPts val="0"/>
              </a:spcAft>
              <a:buNone/>
            </a:pPr>
            <a:r>
              <a:t/>
            </a:r>
            <a:endParaRPr/>
          </a:p>
        </p:txBody>
      </p:sp>
      <p:pic>
        <p:nvPicPr>
          <p:cNvPr id="228" name="Google Shape;228;p36"/>
          <p:cNvPicPr preferRelativeResize="0"/>
          <p:nvPr/>
        </p:nvPicPr>
        <p:blipFill>
          <a:blip r:embed="rId3">
            <a:alphaModFix/>
          </a:blip>
          <a:stretch>
            <a:fillRect/>
          </a:stretch>
        </p:blipFill>
        <p:spPr>
          <a:xfrm>
            <a:off x="7440650" y="271350"/>
            <a:ext cx="1291450" cy="129145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3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u="sng"/>
              <a:t>Foundation Subject PowerPoint</a:t>
            </a:r>
            <a:endParaRPr b="1" u="sng"/>
          </a:p>
        </p:txBody>
      </p:sp>
      <p:sp>
        <p:nvSpPr>
          <p:cNvPr id="234" name="Google Shape;234;p37"/>
          <p:cNvSpPr txBox="1"/>
          <p:nvPr>
            <p:ph idx="1" type="body"/>
          </p:nvPr>
        </p:nvSpPr>
        <p:spPr>
          <a:xfrm>
            <a:off x="311700" y="1017725"/>
            <a:ext cx="8520600" cy="38850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sz="3471" u="sng">
                <a:latin typeface="Calibri"/>
                <a:ea typeface="Calibri"/>
                <a:cs typeface="Calibri"/>
                <a:sym typeface="Calibri"/>
              </a:rPr>
              <a:t>MFL</a:t>
            </a:r>
            <a:r>
              <a:rPr lang="en-GB" sz="3471">
                <a:latin typeface="Calibri"/>
                <a:ea typeface="Calibri"/>
                <a:cs typeface="Calibri"/>
                <a:sym typeface="Calibri"/>
              </a:rPr>
              <a:t> </a:t>
            </a:r>
            <a:r>
              <a:rPr lang="en-GB" sz="3471">
                <a:latin typeface="Calibri"/>
                <a:ea typeface="Calibri"/>
                <a:cs typeface="Calibri"/>
                <a:sym typeface="Calibri"/>
              </a:rPr>
              <a:t>- What does it mean? </a:t>
            </a:r>
            <a:endParaRPr sz="3471">
              <a:latin typeface="Calibri"/>
              <a:ea typeface="Calibri"/>
              <a:cs typeface="Calibri"/>
              <a:sym typeface="Calibri"/>
            </a:endParaRPr>
          </a:p>
          <a:p>
            <a:pPr indent="0" lvl="0" marL="0" rtl="0" algn="l">
              <a:spcBef>
                <a:spcPts val="0"/>
              </a:spcBef>
              <a:spcAft>
                <a:spcPts val="0"/>
              </a:spcAft>
              <a:buNone/>
            </a:pPr>
            <a:r>
              <a:t/>
            </a:r>
            <a:endParaRPr sz="1900">
              <a:latin typeface="Calibri"/>
              <a:ea typeface="Calibri"/>
              <a:cs typeface="Calibri"/>
              <a:sym typeface="Calibri"/>
            </a:endParaRPr>
          </a:p>
          <a:p>
            <a:pPr indent="0" lvl="0" marL="0" rtl="0" algn="l">
              <a:spcBef>
                <a:spcPts val="0"/>
              </a:spcBef>
              <a:spcAft>
                <a:spcPts val="0"/>
              </a:spcAft>
              <a:buNone/>
            </a:pPr>
            <a:r>
              <a:rPr lang="en-GB" sz="3016">
                <a:solidFill>
                  <a:srgbClr val="333333"/>
                </a:solidFill>
                <a:latin typeface="Calibri"/>
                <a:ea typeface="Calibri"/>
                <a:cs typeface="Calibri"/>
                <a:sym typeface="Calibri"/>
              </a:rPr>
              <a:t>The study of Modern Foreign Languages is the development of language knowledge, apart from English, that is spoken in different countries around the world today.  </a:t>
            </a:r>
            <a:endParaRPr sz="3016">
              <a:solidFill>
                <a:srgbClr val="333333"/>
              </a:solidFill>
              <a:latin typeface="Calibri"/>
              <a:ea typeface="Calibri"/>
              <a:cs typeface="Calibri"/>
              <a:sym typeface="Calibri"/>
            </a:endParaRPr>
          </a:p>
        </p:txBody>
      </p:sp>
      <p:pic>
        <p:nvPicPr>
          <p:cNvPr id="235" name="Google Shape;235;p37"/>
          <p:cNvPicPr preferRelativeResize="0"/>
          <p:nvPr/>
        </p:nvPicPr>
        <p:blipFill>
          <a:blip r:embed="rId3">
            <a:alphaModFix/>
          </a:blip>
          <a:stretch>
            <a:fillRect/>
          </a:stretch>
        </p:blipFill>
        <p:spPr>
          <a:xfrm>
            <a:off x="7607650" y="3751850"/>
            <a:ext cx="1224649" cy="1224649"/>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3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241" name="Google Shape;241;p38"/>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lnSpcReduction="10000"/>
          </a:bodyPr>
          <a:lstStyle/>
          <a:p>
            <a:pPr indent="0" lvl="0" marL="0" rtl="0" algn="ctr">
              <a:lnSpc>
                <a:spcPct val="115000"/>
              </a:lnSpc>
              <a:spcBef>
                <a:spcPts val="0"/>
              </a:spcBef>
              <a:spcAft>
                <a:spcPts val="0"/>
              </a:spcAft>
              <a:buSzPts val="1800"/>
              <a:buNone/>
            </a:pPr>
            <a:r>
              <a:rPr b="1" lang="en-GB" sz="2400" u="sng">
                <a:latin typeface="Calibri"/>
                <a:ea typeface="Calibri"/>
                <a:cs typeface="Calibri"/>
                <a:sym typeface="Calibri"/>
              </a:rPr>
              <a:t>MFL</a:t>
            </a:r>
            <a:r>
              <a:rPr lang="en-GB" sz="2400">
                <a:latin typeface="Calibri"/>
                <a:ea typeface="Calibri"/>
                <a:cs typeface="Calibri"/>
                <a:sym typeface="Calibri"/>
              </a:rPr>
              <a:t> - what skill do we need to be a linguist? </a:t>
            </a:r>
            <a:endParaRPr>
              <a:latin typeface="Calibri"/>
              <a:ea typeface="Calibri"/>
              <a:cs typeface="Calibri"/>
              <a:sym typeface="Calibri"/>
            </a:endParaRPr>
          </a:p>
          <a:p>
            <a:pPr indent="0" lvl="0" marL="0" rtl="0" algn="l">
              <a:lnSpc>
                <a:spcPct val="115000"/>
              </a:lnSpc>
              <a:spcBef>
                <a:spcPts val="1200"/>
              </a:spcBef>
              <a:spcAft>
                <a:spcPts val="0"/>
              </a:spcAft>
              <a:buSzPts val="1800"/>
              <a:buNone/>
            </a:pPr>
            <a:r>
              <a:rPr b="1" lang="en-GB" sz="2400" u="sng">
                <a:latin typeface="Calibri"/>
                <a:ea typeface="Calibri"/>
                <a:cs typeface="Calibri"/>
                <a:sym typeface="Calibri"/>
              </a:rPr>
              <a:t>Skills</a:t>
            </a:r>
            <a:endParaRPr sz="2400">
              <a:latin typeface="Calibri"/>
              <a:ea typeface="Calibri"/>
              <a:cs typeface="Calibri"/>
              <a:sym typeface="Calibri"/>
            </a:endParaRPr>
          </a:p>
          <a:p>
            <a:pPr indent="0" lvl="0" marL="0" rtl="0" algn="l">
              <a:lnSpc>
                <a:spcPct val="115000"/>
              </a:lnSpc>
              <a:spcBef>
                <a:spcPts val="1200"/>
              </a:spcBef>
              <a:spcAft>
                <a:spcPts val="0"/>
              </a:spcAft>
              <a:buSzPts val="1800"/>
              <a:buNone/>
            </a:pPr>
            <a:r>
              <a:rPr b="1" lang="en-GB" u="sng"/>
              <a:t>Children will learn Phonics, Grammar and Vocabulary from the </a:t>
            </a:r>
            <a:r>
              <a:rPr b="1" lang="en-GB" u="sng"/>
              <a:t>foreign</a:t>
            </a:r>
            <a:r>
              <a:rPr b="1" lang="en-GB" u="sng"/>
              <a:t> language. </a:t>
            </a:r>
            <a:endParaRPr b="1" u="sng"/>
          </a:p>
          <a:p>
            <a:pPr indent="-342900" lvl="0" marL="457200" rtl="0" algn="l">
              <a:lnSpc>
                <a:spcPct val="115000"/>
              </a:lnSpc>
              <a:spcBef>
                <a:spcPts val="1200"/>
              </a:spcBef>
              <a:spcAft>
                <a:spcPts val="0"/>
              </a:spcAft>
              <a:buSzPts val="1800"/>
              <a:buChar char="-"/>
            </a:pPr>
            <a:r>
              <a:rPr lang="en-GB"/>
              <a:t>Recognising learnt </a:t>
            </a:r>
            <a:r>
              <a:rPr b="1" lang="en-GB" u="sng"/>
              <a:t>vocabulary </a:t>
            </a:r>
            <a:r>
              <a:rPr lang="en-GB"/>
              <a:t>when listening or reading  </a:t>
            </a:r>
            <a:endParaRPr/>
          </a:p>
          <a:p>
            <a:pPr indent="-342900" lvl="0" marL="457200" rtl="0" algn="l">
              <a:lnSpc>
                <a:spcPct val="115000"/>
              </a:lnSpc>
              <a:spcBef>
                <a:spcPts val="0"/>
              </a:spcBef>
              <a:spcAft>
                <a:spcPts val="0"/>
              </a:spcAft>
              <a:buSzPts val="1800"/>
              <a:buChar char="-"/>
            </a:pPr>
            <a:r>
              <a:rPr lang="en-GB"/>
              <a:t>Spotting </a:t>
            </a:r>
            <a:r>
              <a:rPr b="1" lang="en-GB" u="sng"/>
              <a:t>cognates </a:t>
            </a:r>
            <a:r>
              <a:rPr lang="en-GB"/>
              <a:t>(words which have the same origin or are in some way similar) and near- cognates  -</a:t>
            </a:r>
            <a:endParaRPr/>
          </a:p>
          <a:p>
            <a:pPr indent="-342900" lvl="0" marL="457200" rtl="0" algn="l">
              <a:lnSpc>
                <a:spcPct val="115000"/>
              </a:lnSpc>
              <a:spcBef>
                <a:spcPts val="0"/>
              </a:spcBef>
              <a:spcAft>
                <a:spcPts val="0"/>
              </a:spcAft>
              <a:buSzPts val="1800"/>
              <a:buChar char="-"/>
            </a:pPr>
            <a:r>
              <a:rPr lang="en-GB"/>
              <a:t>Using context and their own knowledge of the world to </a:t>
            </a:r>
            <a:r>
              <a:rPr b="1" lang="en-GB" u="sng"/>
              <a:t>predict </a:t>
            </a:r>
            <a:r>
              <a:rPr lang="en-GB"/>
              <a:t>the meaning of unknown words  </a:t>
            </a:r>
            <a:endParaRPr/>
          </a:p>
          <a:p>
            <a:pPr indent="-342900" lvl="0" marL="457200" rtl="0" algn="l">
              <a:lnSpc>
                <a:spcPct val="115000"/>
              </a:lnSpc>
              <a:spcBef>
                <a:spcPts val="0"/>
              </a:spcBef>
              <a:spcAft>
                <a:spcPts val="0"/>
              </a:spcAft>
              <a:buSzPts val="1800"/>
              <a:buChar char="-"/>
            </a:pPr>
            <a:r>
              <a:rPr lang="en-GB"/>
              <a:t>Considering </a:t>
            </a:r>
            <a:r>
              <a:rPr b="1" lang="en-GB" u="sng"/>
              <a:t>word order</a:t>
            </a:r>
            <a:r>
              <a:rPr lang="en-GB"/>
              <a:t> to anticipate the meaning of words</a:t>
            </a:r>
            <a:endParaRPr/>
          </a:p>
        </p:txBody>
      </p:sp>
      <p:pic>
        <p:nvPicPr>
          <p:cNvPr id="242" name="Google Shape;242;p38"/>
          <p:cNvPicPr preferRelativeResize="0"/>
          <p:nvPr/>
        </p:nvPicPr>
        <p:blipFill>
          <a:blip r:embed="rId3">
            <a:alphaModFix/>
          </a:blip>
          <a:stretch>
            <a:fillRect/>
          </a:stretch>
        </p:blipFill>
        <p:spPr>
          <a:xfrm>
            <a:off x="7607650" y="119050"/>
            <a:ext cx="1224649" cy="122465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3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u="sng"/>
              <a:t>Foundation Subjects PowerPoint</a:t>
            </a:r>
            <a:endParaRPr b="1" u="sng"/>
          </a:p>
        </p:txBody>
      </p:sp>
      <p:sp>
        <p:nvSpPr>
          <p:cNvPr id="248" name="Google Shape;248;p39"/>
          <p:cNvSpPr txBox="1"/>
          <p:nvPr>
            <p:ph idx="1" type="body"/>
          </p:nvPr>
        </p:nvSpPr>
        <p:spPr>
          <a:xfrm>
            <a:off x="311700" y="1234075"/>
            <a:ext cx="8520600" cy="38205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sz="2300" u="sng">
                <a:latin typeface="Calibri"/>
                <a:ea typeface="Calibri"/>
                <a:cs typeface="Calibri"/>
                <a:sym typeface="Calibri"/>
              </a:rPr>
              <a:t>PE - Physical Education</a:t>
            </a:r>
            <a:r>
              <a:rPr lang="en-GB" sz="2300">
                <a:latin typeface="Calibri"/>
                <a:ea typeface="Calibri"/>
                <a:cs typeface="Calibri"/>
                <a:sym typeface="Calibri"/>
              </a:rPr>
              <a:t> - What does it mean?</a:t>
            </a:r>
            <a:endParaRPr sz="2300">
              <a:latin typeface="Calibri"/>
              <a:ea typeface="Calibri"/>
              <a:cs typeface="Calibri"/>
              <a:sym typeface="Calibri"/>
            </a:endParaRPr>
          </a:p>
          <a:p>
            <a:pPr indent="0" lvl="0" marL="0" rtl="0" algn="l">
              <a:spcBef>
                <a:spcPts val="0"/>
              </a:spcBef>
              <a:spcAft>
                <a:spcPts val="0"/>
              </a:spcAft>
              <a:buNone/>
            </a:pPr>
            <a:r>
              <a:t/>
            </a:r>
            <a:endParaRPr>
              <a:latin typeface="Calibri"/>
              <a:ea typeface="Calibri"/>
              <a:cs typeface="Calibri"/>
              <a:sym typeface="Calibri"/>
            </a:endParaRPr>
          </a:p>
          <a:p>
            <a:pPr indent="0" lvl="0" marL="0" rtl="0" algn="l">
              <a:spcBef>
                <a:spcPts val="0"/>
              </a:spcBef>
              <a:spcAft>
                <a:spcPts val="0"/>
              </a:spcAft>
              <a:buNone/>
            </a:pPr>
            <a:r>
              <a:rPr lang="en-GB">
                <a:latin typeface="Calibri"/>
                <a:ea typeface="Calibri"/>
                <a:cs typeface="Calibri"/>
                <a:sym typeface="Calibri"/>
              </a:rPr>
              <a:t>P</a:t>
            </a:r>
            <a:r>
              <a:rPr lang="en-GB">
                <a:latin typeface="Calibri"/>
                <a:ea typeface="Calibri"/>
                <a:cs typeface="Calibri"/>
                <a:sym typeface="Calibri"/>
              </a:rPr>
              <a:t>hysical education inspires all pupils to succeed and excel in competitive sport and other physically-demanding activities as well as promoting healthy, active lifestyles. </a:t>
            </a:r>
            <a:endParaRPr>
              <a:latin typeface="Calibri"/>
              <a:ea typeface="Calibri"/>
              <a:cs typeface="Calibri"/>
              <a:sym typeface="Calibri"/>
            </a:endParaRPr>
          </a:p>
          <a:p>
            <a:pPr indent="0" lvl="0" marL="0" rtl="0" algn="l">
              <a:spcBef>
                <a:spcPts val="0"/>
              </a:spcBef>
              <a:spcAft>
                <a:spcPts val="0"/>
              </a:spcAft>
              <a:buNone/>
            </a:pPr>
            <a:r>
              <a:t/>
            </a:r>
            <a:endParaRPr>
              <a:latin typeface="Calibri"/>
              <a:ea typeface="Calibri"/>
              <a:cs typeface="Calibri"/>
              <a:sym typeface="Calibri"/>
            </a:endParaRPr>
          </a:p>
          <a:p>
            <a:pPr indent="0" lvl="0" marL="0" rtl="0" algn="l">
              <a:spcBef>
                <a:spcPts val="0"/>
              </a:spcBef>
              <a:spcAft>
                <a:spcPts val="0"/>
              </a:spcAft>
              <a:buNone/>
            </a:pPr>
            <a:r>
              <a:rPr lang="en-GB">
                <a:latin typeface="Calibri"/>
                <a:ea typeface="Calibri"/>
                <a:cs typeface="Calibri"/>
                <a:sym typeface="Calibri"/>
              </a:rPr>
              <a:t>Being physically confident supports health and wellbeing. Through PE lessons as well as extra-curricular sport and whole school ethos, children build character and embed values such as </a:t>
            </a:r>
            <a:r>
              <a:rPr lang="en-GB">
                <a:latin typeface="Calibri"/>
                <a:ea typeface="Calibri"/>
                <a:cs typeface="Calibri"/>
                <a:sym typeface="Calibri"/>
              </a:rPr>
              <a:t>resilience, </a:t>
            </a:r>
            <a:r>
              <a:rPr lang="en-GB">
                <a:latin typeface="Calibri"/>
                <a:ea typeface="Calibri"/>
                <a:cs typeface="Calibri"/>
                <a:sym typeface="Calibri"/>
              </a:rPr>
              <a:t>fairness and respect.</a:t>
            </a:r>
            <a:endParaRPr>
              <a:latin typeface="Calibri"/>
              <a:ea typeface="Calibri"/>
              <a:cs typeface="Calibri"/>
              <a:sym typeface="Calibri"/>
            </a:endParaRPr>
          </a:p>
        </p:txBody>
      </p:sp>
      <p:pic>
        <p:nvPicPr>
          <p:cNvPr id="249" name="Google Shape;249;p39"/>
          <p:cNvPicPr preferRelativeResize="0"/>
          <p:nvPr/>
        </p:nvPicPr>
        <p:blipFill>
          <a:blip r:embed="rId3">
            <a:alphaModFix/>
          </a:blip>
          <a:stretch>
            <a:fillRect/>
          </a:stretch>
        </p:blipFill>
        <p:spPr>
          <a:xfrm>
            <a:off x="7226226" y="3593475"/>
            <a:ext cx="1446475" cy="138305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4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b="1" lang="en-GB" u="sng"/>
              <a:t>Foundation Subjects PowerPoint</a:t>
            </a:r>
            <a:endParaRPr b="1" u="sng"/>
          </a:p>
        </p:txBody>
      </p:sp>
      <p:sp>
        <p:nvSpPr>
          <p:cNvPr id="255" name="Google Shape;255;p40"/>
          <p:cNvSpPr txBox="1"/>
          <p:nvPr>
            <p:ph idx="1" type="body"/>
          </p:nvPr>
        </p:nvSpPr>
        <p:spPr>
          <a:xfrm>
            <a:off x="311700" y="1234075"/>
            <a:ext cx="8520600" cy="3720300"/>
          </a:xfrm>
          <a:prstGeom prst="rect">
            <a:avLst/>
          </a:prstGeom>
          <a:noFill/>
          <a:ln>
            <a:noFill/>
          </a:ln>
        </p:spPr>
        <p:txBody>
          <a:bodyPr anchorCtr="0" anchor="t" bIns="91425" lIns="91425" spcFirstLastPara="1" rIns="91425" wrap="square" tIns="91425">
            <a:normAutofit fontScale="92500" lnSpcReduction="10000"/>
          </a:bodyPr>
          <a:lstStyle/>
          <a:p>
            <a:pPr indent="0" lvl="0" marL="0" rtl="0" algn="ctr">
              <a:lnSpc>
                <a:spcPct val="115000"/>
              </a:lnSpc>
              <a:spcBef>
                <a:spcPts val="0"/>
              </a:spcBef>
              <a:spcAft>
                <a:spcPts val="0"/>
              </a:spcAft>
              <a:buSzPct val="75000"/>
              <a:buNone/>
            </a:pPr>
            <a:r>
              <a:rPr b="1" lang="en-GB" sz="2400" u="sng">
                <a:latin typeface="Calibri"/>
                <a:ea typeface="Calibri"/>
                <a:cs typeface="Calibri"/>
                <a:sym typeface="Calibri"/>
              </a:rPr>
              <a:t>Physical Education</a:t>
            </a:r>
            <a:r>
              <a:rPr lang="en-GB" sz="2400">
                <a:latin typeface="Calibri"/>
                <a:ea typeface="Calibri"/>
                <a:cs typeface="Calibri"/>
                <a:sym typeface="Calibri"/>
              </a:rPr>
              <a:t> - what skill do we need to be an </a:t>
            </a:r>
            <a:r>
              <a:rPr lang="en-GB" sz="2400">
                <a:latin typeface="Calibri"/>
                <a:ea typeface="Calibri"/>
                <a:cs typeface="Calibri"/>
                <a:sym typeface="Calibri"/>
              </a:rPr>
              <a:t>athlete</a:t>
            </a:r>
            <a:r>
              <a:rPr lang="en-GB" sz="2400">
                <a:latin typeface="Calibri"/>
                <a:ea typeface="Calibri"/>
                <a:cs typeface="Calibri"/>
                <a:sym typeface="Calibri"/>
              </a:rPr>
              <a:t>? </a:t>
            </a:r>
            <a:endParaRPr sz="2400">
              <a:latin typeface="Calibri"/>
              <a:ea typeface="Calibri"/>
              <a:cs typeface="Calibri"/>
              <a:sym typeface="Calibri"/>
            </a:endParaRPr>
          </a:p>
          <a:p>
            <a:pPr indent="0" lvl="0" marL="0" rtl="0" algn="l">
              <a:lnSpc>
                <a:spcPct val="115000"/>
              </a:lnSpc>
              <a:spcBef>
                <a:spcPts val="1200"/>
              </a:spcBef>
              <a:spcAft>
                <a:spcPts val="0"/>
              </a:spcAft>
              <a:buSzPct val="75000"/>
              <a:buNone/>
            </a:pPr>
            <a:r>
              <a:rPr b="1" lang="en-GB" sz="2400" u="sng">
                <a:latin typeface="Calibri"/>
                <a:ea typeface="Calibri"/>
                <a:cs typeface="Calibri"/>
                <a:sym typeface="Calibri"/>
              </a:rPr>
              <a:t>Skills</a:t>
            </a:r>
            <a:r>
              <a:rPr lang="en-GB">
                <a:latin typeface="Calibri"/>
                <a:ea typeface="Calibri"/>
                <a:cs typeface="Calibri"/>
                <a:sym typeface="Calibri"/>
              </a:rPr>
              <a:t>: </a:t>
            </a:r>
            <a:endParaRPr>
              <a:latin typeface="Calibri"/>
              <a:ea typeface="Calibri"/>
              <a:cs typeface="Calibri"/>
              <a:sym typeface="Calibri"/>
            </a:endParaRPr>
          </a:p>
          <a:p>
            <a:pPr indent="-334327" lvl="0" marL="457200" rtl="0" algn="l">
              <a:lnSpc>
                <a:spcPct val="115000"/>
              </a:lnSpc>
              <a:spcBef>
                <a:spcPts val="1200"/>
              </a:spcBef>
              <a:spcAft>
                <a:spcPts val="0"/>
              </a:spcAft>
              <a:buSzPct val="100000"/>
              <a:buFont typeface="Calibri"/>
              <a:buAutoNum type="arabicPeriod"/>
            </a:pPr>
            <a:r>
              <a:rPr b="1" lang="en-GB" u="sng">
                <a:latin typeface="Calibri"/>
                <a:ea typeface="Calibri"/>
                <a:cs typeface="Calibri"/>
                <a:sym typeface="Calibri"/>
              </a:rPr>
              <a:t>Physical Skills</a:t>
            </a:r>
            <a:r>
              <a:rPr lang="en-GB">
                <a:latin typeface="Calibri"/>
                <a:ea typeface="Calibri"/>
                <a:cs typeface="Calibri"/>
                <a:sym typeface="Calibri"/>
              </a:rPr>
              <a:t>: development of fundamental movement skills including: balance, ball skills, jumping and landing, sending and recieving and footwork with fluency and performance. </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b="1" lang="en-GB" u="sng">
                <a:latin typeface="Calibri"/>
                <a:ea typeface="Calibri"/>
                <a:cs typeface="Calibri"/>
                <a:sym typeface="Calibri"/>
              </a:rPr>
              <a:t>Social Skills</a:t>
            </a:r>
            <a:r>
              <a:rPr lang="en-GB">
                <a:latin typeface="Calibri"/>
                <a:ea typeface="Calibri"/>
                <a:cs typeface="Calibri"/>
                <a:sym typeface="Calibri"/>
              </a:rPr>
              <a:t>: to be able to lead, organise and improve others, help, understand and play with others. </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b="1" lang="en-GB" u="sng">
                <a:latin typeface="Calibri"/>
                <a:ea typeface="Calibri"/>
                <a:cs typeface="Calibri"/>
                <a:sym typeface="Calibri"/>
              </a:rPr>
              <a:t>Personal  Skills</a:t>
            </a:r>
            <a:r>
              <a:rPr lang="en-GB">
                <a:latin typeface="Calibri"/>
                <a:ea typeface="Calibri"/>
                <a:cs typeface="Calibri"/>
                <a:sym typeface="Calibri"/>
              </a:rPr>
              <a:t>: to take responsibility and embrace challenge, stay on track and keep trying. </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b="1" lang="en-GB" u="sng">
                <a:latin typeface="Calibri"/>
                <a:ea typeface="Calibri"/>
                <a:cs typeface="Calibri"/>
                <a:sym typeface="Calibri"/>
              </a:rPr>
              <a:t>Thinking Skills</a:t>
            </a:r>
            <a:r>
              <a:rPr lang="en-GB">
                <a:latin typeface="Calibri"/>
                <a:ea typeface="Calibri"/>
                <a:cs typeface="Calibri"/>
                <a:sym typeface="Calibri"/>
              </a:rPr>
              <a:t>: to be able to analyse performance, make good decisions and describe how to improve and why. </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b="1" lang="en-GB" u="sng">
                <a:latin typeface="Calibri"/>
                <a:ea typeface="Calibri"/>
                <a:cs typeface="Calibri"/>
                <a:sym typeface="Calibri"/>
              </a:rPr>
              <a:t>Creative Skills</a:t>
            </a:r>
            <a:r>
              <a:rPr lang="en-GB">
                <a:latin typeface="Calibri"/>
                <a:ea typeface="Calibri"/>
                <a:cs typeface="Calibri"/>
                <a:sym typeface="Calibri"/>
              </a:rPr>
              <a:t>: to observe, explore, compare, refine and adapt and adjust. </a:t>
            </a:r>
            <a:endParaRPr>
              <a:latin typeface="Calibri"/>
              <a:ea typeface="Calibri"/>
              <a:cs typeface="Calibri"/>
              <a:sym typeface="Calibri"/>
            </a:endParaRPr>
          </a:p>
          <a:p>
            <a:pPr indent="-334327" lvl="0" marL="457200" rtl="0" algn="l">
              <a:lnSpc>
                <a:spcPct val="115000"/>
              </a:lnSpc>
              <a:spcBef>
                <a:spcPts val="0"/>
              </a:spcBef>
              <a:spcAft>
                <a:spcPts val="0"/>
              </a:spcAft>
              <a:buSzPct val="100000"/>
              <a:buFont typeface="Calibri"/>
              <a:buAutoNum type="arabicPeriod"/>
            </a:pPr>
            <a:r>
              <a:rPr b="1" lang="en-GB" u="sng">
                <a:latin typeface="Calibri"/>
                <a:ea typeface="Calibri"/>
                <a:cs typeface="Calibri"/>
                <a:sym typeface="Calibri"/>
              </a:rPr>
              <a:t>Health and Fitness</a:t>
            </a:r>
            <a:r>
              <a:rPr lang="en-GB">
                <a:latin typeface="Calibri"/>
                <a:ea typeface="Calibri"/>
                <a:cs typeface="Calibri"/>
                <a:sym typeface="Calibri"/>
              </a:rPr>
              <a:t>: to explain how to exercise, prepare for activity and plan your fitness. </a:t>
            </a:r>
            <a:endParaRPr>
              <a:latin typeface="Calibri"/>
              <a:ea typeface="Calibri"/>
              <a:cs typeface="Calibri"/>
              <a:sym typeface="Calibri"/>
            </a:endParaRPr>
          </a:p>
        </p:txBody>
      </p:sp>
      <p:pic>
        <p:nvPicPr>
          <p:cNvPr id="256" name="Google Shape;256;p40"/>
          <p:cNvPicPr preferRelativeResize="0"/>
          <p:nvPr/>
        </p:nvPicPr>
        <p:blipFill>
          <a:blip r:embed="rId3">
            <a:alphaModFix/>
          </a:blip>
          <a:stretch>
            <a:fillRect/>
          </a:stretch>
        </p:blipFill>
        <p:spPr>
          <a:xfrm>
            <a:off x="7758050" y="158662"/>
            <a:ext cx="1197950" cy="1145426"/>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4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u="sng"/>
              <a:t>Foundation Subject PowerPoint</a:t>
            </a:r>
            <a:endParaRPr b="1" u="sng"/>
          </a:p>
        </p:txBody>
      </p:sp>
      <p:sp>
        <p:nvSpPr>
          <p:cNvPr id="262" name="Google Shape;262;p41"/>
          <p:cNvSpPr txBox="1"/>
          <p:nvPr>
            <p:ph idx="1" type="body"/>
          </p:nvPr>
        </p:nvSpPr>
        <p:spPr>
          <a:xfrm>
            <a:off x="311700" y="1017725"/>
            <a:ext cx="8520600" cy="3885000"/>
          </a:xfrm>
          <a:prstGeom prst="rect">
            <a:avLst/>
          </a:prstGeom>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GB" sz="3471" u="sng">
                <a:latin typeface="Calibri"/>
                <a:ea typeface="Calibri"/>
                <a:cs typeface="Calibri"/>
                <a:sym typeface="Calibri"/>
              </a:rPr>
              <a:t>PSHE </a:t>
            </a:r>
            <a:r>
              <a:rPr lang="en-GB" sz="3471">
                <a:latin typeface="Calibri"/>
                <a:ea typeface="Calibri"/>
                <a:cs typeface="Calibri"/>
                <a:sym typeface="Calibri"/>
              </a:rPr>
              <a:t>- What does it mean? </a:t>
            </a:r>
            <a:endParaRPr sz="3471">
              <a:latin typeface="Calibri"/>
              <a:ea typeface="Calibri"/>
              <a:cs typeface="Calibri"/>
              <a:sym typeface="Calibri"/>
            </a:endParaRPr>
          </a:p>
          <a:p>
            <a:pPr indent="0" lvl="0" marL="0" rtl="0" algn="l">
              <a:spcBef>
                <a:spcPts val="0"/>
              </a:spcBef>
              <a:spcAft>
                <a:spcPts val="0"/>
              </a:spcAft>
              <a:buNone/>
            </a:pPr>
            <a:r>
              <a:t/>
            </a:r>
            <a:endParaRPr sz="1900">
              <a:latin typeface="Calibri"/>
              <a:ea typeface="Calibri"/>
              <a:cs typeface="Calibri"/>
              <a:sym typeface="Calibri"/>
            </a:endParaRPr>
          </a:p>
          <a:p>
            <a:pPr indent="0" lvl="0" marL="0" rtl="0" algn="l">
              <a:spcBef>
                <a:spcPts val="0"/>
              </a:spcBef>
              <a:spcAft>
                <a:spcPts val="0"/>
              </a:spcAft>
              <a:buNone/>
            </a:pPr>
            <a:r>
              <a:rPr lang="en-GB" sz="1900">
                <a:latin typeface="Calibri"/>
                <a:ea typeface="Calibri"/>
                <a:cs typeface="Calibri"/>
                <a:sym typeface="Calibri"/>
              </a:rPr>
              <a:t>PSHE is Personal, social, health and economic education.  It </a:t>
            </a:r>
            <a:r>
              <a:rPr lang="en-GB">
                <a:solidFill>
                  <a:srgbClr val="333333"/>
                </a:solidFill>
                <a:latin typeface="Calibri"/>
                <a:ea typeface="Calibri"/>
                <a:cs typeface="Calibri"/>
                <a:sym typeface="Calibri"/>
              </a:rPr>
              <a:t>teaches c</a:t>
            </a:r>
            <a:r>
              <a:rPr lang="en-GB" sz="1900">
                <a:solidFill>
                  <a:srgbClr val="333333"/>
                </a:solidFill>
                <a:latin typeface="Calibri"/>
                <a:ea typeface="Calibri"/>
                <a:cs typeface="Calibri"/>
                <a:sym typeface="Calibri"/>
              </a:rPr>
              <a:t>hildren and young people how stay healthy, safe and prepared for life – and work – in modern Britain. </a:t>
            </a:r>
            <a:endParaRPr sz="1900">
              <a:solidFill>
                <a:srgbClr val="333333"/>
              </a:solidFill>
              <a:latin typeface="Calibri"/>
              <a:ea typeface="Calibri"/>
              <a:cs typeface="Calibri"/>
              <a:sym typeface="Calibri"/>
            </a:endParaRPr>
          </a:p>
          <a:p>
            <a:pPr indent="0" lvl="0" marL="0" rtl="0" algn="l">
              <a:spcBef>
                <a:spcPts val="0"/>
              </a:spcBef>
              <a:spcAft>
                <a:spcPts val="0"/>
              </a:spcAft>
              <a:buNone/>
            </a:pPr>
            <a:r>
              <a:t/>
            </a:r>
            <a:endParaRPr sz="1900">
              <a:solidFill>
                <a:srgbClr val="333333"/>
              </a:solidFill>
              <a:latin typeface="Calibri"/>
              <a:ea typeface="Calibri"/>
              <a:cs typeface="Calibri"/>
              <a:sym typeface="Calibri"/>
            </a:endParaRPr>
          </a:p>
          <a:p>
            <a:pPr indent="0" lvl="0" marL="0" rtl="0" algn="l">
              <a:spcBef>
                <a:spcPts val="0"/>
              </a:spcBef>
              <a:spcAft>
                <a:spcPts val="0"/>
              </a:spcAft>
              <a:buNone/>
            </a:pPr>
            <a:r>
              <a:rPr lang="en-GB" sz="1900">
                <a:solidFill>
                  <a:srgbClr val="333333"/>
                </a:solidFill>
                <a:latin typeface="Calibri"/>
                <a:ea typeface="Calibri"/>
                <a:cs typeface="Calibri"/>
                <a:sym typeface="Calibri"/>
              </a:rPr>
              <a:t>PSHE teaches children to:-</a:t>
            </a:r>
            <a:endParaRPr sz="1900">
              <a:solidFill>
                <a:srgbClr val="333333"/>
              </a:solidFill>
              <a:latin typeface="Calibri"/>
              <a:ea typeface="Calibri"/>
              <a:cs typeface="Calibri"/>
              <a:sym typeface="Calibri"/>
            </a:endParaRPr>
          </a:p>
          <a:p>
            <a:pPr indent="-337425" lvl="0" marL="457200" marR="381000" rtl="0" algn="l">
              <a:spcBef>
                <a:spcPts val="2300"/>
              </a:spcBef>
              <a:spcAft>
                <a:spcPts val="0"/>
              </a:spcAft>
              <a:buClr>
                <a:srgbClr val="333333"/>
              </a:buClr>
              <a:buSzPct val="100000"/>
              <a:buFont typeface="Calibri"/>
              <a:buChar char="●"/>
            </a:pPr>
            <a:r>
              <a:rPr lang="en-GB" sz="2016">
                <a:solidFill>
                  <a:srgbClr val="333333"/>
                </a:solidFill>
                <a:highlight>
                  <a:srgbClr val="FFFFFF"/>
                </a:highlight>
                <a:latin typeface="Calibri"/>
                <a:ea typeface="Calibri"/>
                <a:cs typeface="Calibri"/>
                <a:sym typeface="Calibri"/>
              </a:rPr>
              <a:t>Take individual responsibility for their physical and mental wellbeing;</a:t>
            </a:r>
            <a:endParaRPr sz="2016">
              <a:solidFill>
                <a:srgbClr val="333333"/>
              </a:solidFill>
              <a:highlight>
                <a:srgbClr val="FFFFFF"/>
              </a:highlight>
              <a:latin typeface="Calibri"/>
              <a:ea typeface="Calibri"/>
              <a:cs typeface="Calibri"/>
              <a:sym typeface="Calibri"/>
            </a:endParaRPr>
          </a:p>
          <a:p>
            <a:pPr indent="-337425" lvl="0" marL="457200" marR="381000" rtl="0" algn="l">
              <a:spcBef>
                <a:spcPts val="0"/>
              </a:spcBef>
              <a:spcAft>
                <a:spcPts val="0"/>
              </a:spcAft>
              <a:buClr>
                <a:srgbClr val="333333"/>
              </a:buClr>
              <a:buSzPct val="100000"/>
              <a:buFont typeface="Calibri"/>
              <a:buChar char="●"/>
            </a:pPr>
            <a:r>
              <a:rPr lang="en-GB" sz="2016">
                <a:solidFill>
                  <a:srgbClr val="333333"/>
                </a:solidFill>
                <a:highlight>
                  <a:srgbClr val="FFFFFF"/>
                </a:highlight>
                <a:latin typeface="Calibri"/>
                <a:ea typeface="Calibri"/>
                <a:cs typeface="Calibri"/>
                <a:sym typeface="Calibri"/>
              </a:rPr>
              <a:t>understand the risks of drugs and alcohol and how to stay safe online;</a:t>
            </a:r>
            <a:endParaRPr sz="2016">
              <a:solidFill>
                <a:srgbClr val="333333"/>
              </a:solidFill>
              <a:highlight>
                <a:srgbClr val="FFFFFF"/>
              </a:highlight>
              <a:latin typeface="Calibri"/>
              <a:ea typeface="Calibri"/>
              <a:cs typeface="Calibri"/>
              <a:sym typeface="Calibri"/>
            </a:endParaRPr>
          </a:p>
          <a:p>
            <a:pPr indent="-337425" lvl="0" marL="457200" marR="381000" rtl="0" algn="l">
              <a:spcBef>
                <a:spcPts val="0"/>
              </a:spcBef>
              <a:spcAft>
                <a:spcPts val="0"/>
              </a:spcAft>
              <a:buClr>
                <a:srgbClr val="333333"/>
              </a:buClr>
              <a:buSzPct val="100000"/>
              <a:buFont typeface="Calibri"/>
              <a:buChar char="●"/>
            </a:pPr>
            <a:r>
              <a:rPr lang="en-GB" sz="2016">
                <a:solidFill>
                  <a:srgbClr val="333333"/>
                </a:solidFill>
                <a:highlight>
                  <a:srgbClr val="FFFFFF"/>
                </a:highlight>
                <a:latin typeface="Calibri"/>
                <a:ea typeface="Calibri"/>
                <a:cs typeface="Calibri"/>
                <a:sym typeface="Calibri"/>
              </a:rPr>
              <a:t>develop resilience, independence and responsibility;</a:t>
            </a:r>
            <a:endParaRPr sz="2016">
              <a:solidFill>
                <a:srgbClr val="333333"/>
              </a:solidFill>
              <a:highlight>
                <a:srgbClr val="FFFFFF"/>
              </a:highlight>
              <a:latin typeface="Calibri"/>
              <a:ea typeface="Calibri"/>
              <a:cs typeface="Calibri"/>
              <a:sym typeface="Calibri"/>
            </a:endParaRPr>
          </a:p>
          <a:p>
            <a:pPr indent="-337425" lvl="0" marL="457200" marR="381000" rtl="0" algn="l">
              <a:spcBef>
                <a:spcPts val="0"/>
              </a:spcBef>
              <a:spcAft>
                <a:spcPts val="0"/>
              </a:spcAft>
              <a:buClr>
                <a:srgbClr val="333333"/>
              </a:buClr>
              <a:buSzPct val="100000"/>
              <a:buFont typeface="Calibri"/>
              <a:buChar char="●"/>
            </a:pPr>
            <a:r>
              <a:rPr lang="en-GB" sz="2016">
                <a:solidFill>
                  <a:srgbClr val="333333"/>
                </a:solidFill>
                <a:highlight>
                  <a:srgbClr val="FFFFFF"/>
                </a:highlight>
                <a:latin typeface="Calibri"/>
                <a:ea typeface="Calibri"/>
                <a:cs typeface="Calibri"/>
                <a:sym typeface="Calibri"/>
              </a:rPr>
              <a:t>develop the personal and social skills required to succeed in commerce and industry;</a:t>
            </a:r>
            <a:endParaRPr sz="2016">
              <a:solidFill>
                <a:srgbClr val="333333"/>
              </a:solidFill>
              <a:highlight>
                <a:srgbClr val="FFFFFF"/>
              </a:highlight>
              <a:latin typeface="Calibri"/>
              <a:ea typeface="Calibri"/>
              <a:cs typeface="Calibri"/>
              <a:sym typeface="Calibri"/>
            </a:endParaRPr>
          </a:p>
          <a:p>
            <a:pPr indent="-337425" lvl="0" marL="457200" marR="381000" rtl="0" algn="l">
              <a:spcBef>
                <a:spcPts val="0"/>
              </a:spcBef>
              <a:spcAft>
                <a:spcPts val="0"/>
              </a:spcAft>
              <a:buClr>
                <a:srgbClr val="333333"/>
              </a:buClr>
              <a:buSzPct val="100000"/>
              <a:buFont typeface="Calibri"/>
              <a:buChar char="●"/>
            </a:pPr>
            <a:r>
              <a:rPr lang="en-GB" sz="2016">
                <a:solidFill>
                  <a:srgbClr val="333333"/>
                </a:solidFill>
                <a:highlight>
                  <a:srgbClr val="FFFFFF"/>
                </a:highlight>
                <a:latin typeface="Calibri"/>
                <a:ea typeface="Calibri"/>
                <a:cs typeface="Calibri"/>
                <a:sym typeface="Calibri"/>
              </a:rPr>
              <a:t>identify misleading information and be critical of misleading news or views they might encounter.</a:t>
            </a:r>
            <a:endParaRPr sz="2716">
              <a:solidFill>
                <a:srgbClr val="333333"/>
              </a:solidFill>
              <a:latin typeface="Calibri"/>
              <a:ea typeface="Calibri"/>
              <a:cs typeface="Calibri"/>
              <a:sym typeface="Calibri"/>
            </a:endParaRPr>
          </a:p>
        </p:txBody>
      </p:sp>
      <p:pic>
        <p:nvPicPr>
          <p:cNvPr id="263" name="Google Shape;263;p41"/>
          <p:cNvPicPr preferRelativeResize="0"/>
          <p:nvPr/>
        </p:nvPicPr>
        <p:blipFill>
          <a:blip r:embed="rId3">
            <a:alphaModFix/>
          </a:blip>
          <a:stretch>
            <a:fillRect/>
          </a:stretch>
        </p:blipFill>
        <p:spPr>
          <a:xfrm>
            <a:off x="7245850" y="76125"/>
            <a:ext cx="1586449" cy="15864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Pop">
  <a:themeElements>
    <a:clrScheme name="Pop">
      <a:dk1>
        <a:srgbClr val="F8E71C"/>
      </a:dk1>
      <a:lt1>
        <a:srgbClr val="FFFFFF"/>
      </a:lt1>
      <a:dk2>
        <a:srgbClr val="000000"/>
      </a:dk2>
      <a:lt2>
        <a:srgbClr val="D9D9D9"/>
      </a:lt2>
      <a:accent1>
        <a:srgbClr val="666666"/>
      </a:accent1>
      <a:accent2>
        <a:srgbClr val="483165"/>
      </a:accent2>
      <a:accent3>
        <a:srgbClr val="EB1E95"/>
      </a:accent3>
      <a:accent4>
        <a:srgbClr val="01AFD1"/>
      </a:accent4>
      <a:accent5>
        <a:srgbClr val="0F9D58"/>
      </a:accent5>
      <a:accent6>
        <a:srgbClr val="9C27B0"/>
      </a:accent6>
      <a:hlink>
        <a:srgbClr val="0F9D58"/>
      </a:hlink>
      <a:folHlink>
        <a:srgbClr val="0F9D5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