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Lst>
  <p:sldSz cy="5143500" cx="9144000"/>
  <p:notesSz cx="6858000" cy="9144000"/>
  <p:embeddedFontLst>
    <p:embeddedFont>
      <p:font typeface="Roboto"/>
      <p:regular r:id="rId30"/>
      <p:bold r:id="rId31"/>
      <p:italic r:id="rId32"/>
      <p:boldItalic r:id="rId33"/>
    </p:embeddedFont>
    <p:embeddedFont>
      <p:font typeface="Playfair Display"/>
      <p:regular r:id="rId34"/>
      <p:bold r:id="rId35"/>
      <p:italic r:id="rId36"/>
      <p:boldItalic r:id="rId37"/>
    </p:embeddedFont>
    <p:embeddedFont>
      <p:font typeface="Montserrat"/>
      <p:regular r:id="rId38"/>
      <p:bold r:id="rId39"/>
      <p:italic r:id="rId40"/>
      <p:boldItalic r:id="rId41"/>
    </p:embeddedFont>
    <p:embeddedFont>
      <p:font typeface="Oswald"/>
      <p:regular r:id="rId42"/>
      <p:bold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Montserrat-italic.fntdata"/><Relationship Id="rId20" Type="http://schemas.openxmlformats.org/officeDocument/2006/relationships/slide" Target="slides/slide15.xml"/><Relationship Id="rId42" Type="http://schemas.openxmlformats.org/officeDocument/2006/relationships/font" Target="fonts/Oswald-regular.fntdata"/><Relationship Id="rId41" Type="http://schemas.openxmlformats.org/officeDocument/2006/relationships/font" Target="fonts/Montserrat-boldItalic.fntdata"/><Relationship Id="rId22" Type="http://schemas.openxmlformats.org/officeDocument/2006/relationships/slide" Target="slides/slide17.xml"/><Relationship Id="rId21" Type="http://schemas.openxmlformats.org/officeDocument/2006/relationships/slide" Target="slides/slide16.xml"/><Relationship Id="rId43" Type="http://schemas.openxmlformats.org/officeDocument/2006/relationships/font" Target="fonts/Oswald-bold.fnt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Roboto-bold.fntdata"/><Relationship Id="rId30" Type="http://schemas.openxmlformats.org/officeDocument/2006/relationships/font" Target="fonts/Roboto-regular.fntdata"/><Relationship Id="rId11" Type="http://schemas.openxmlformats.org/officeDocument/2006/relationships/slide" Target="slides/slide6.xml"/><Relationship Id="rId33" Type="http://schemas.openxmlformats.org/officeDocument/2006/relationships/font" Target="fonts/Roboto-boldItalic.fntdata"/><Relationship Id="rId10" Type="http://schemas.openxmlformats.org/officeDocument/2006/relationships/slide" Target="slides/slide5.xml"/><Relationship Id="rId32" Type="http://schemas.openxmlformats.org/officeDocument/2006/relationships/font" Target="fonts/Roboto-italic.fntdata"/><Relationship Id="rId13" Type="http://schemas.openxmlformats.org/officeDocument/2006/relationships/slide" Target="slides/slide8.xml"/><Relationship Id="rId35" Type="http://schemas.openxmlformats.org/officeDocument/2006/relationships/font" Target="fonts/PlayfairDisplay-bold.fntdata"/><Relationship Id="rId12" Type="http://schemas.openxmlformats.org/officeDocument/2006/relationships/slide" Target="slides/slide7.xml"/><Relationship Id="rId34" Type="http://schemas.openxmlformats.org/officeDocument/2006/relationships/font" Target="fonts/PlayfairDisplay-regular.fntdata"/><Relationship Id="rId15" Type="http://schemas.openxmlformats.org/officeDocument/2006/relationships/slide" Target="slides/slide10.xml"/><Relationship Id="rId37" Type="http://schemas.openxmlformats.org/officeDocument/2006/relationships/font" Target="fonts/PlayfairDisplay-boldItalic.fntdata"/><Relationship Id="rId14" Type="http://schemas.openxmlformats.org/officeDocument/2006/relationships/slide" Target="slides/slide9.xml"/><Relationship Id="rId36" Type="http://schemas.openxmlformats.org/officeDocument/2006/relationships/font" Target="fonts/PlayfairDisplay-italic.fntdata"/><Relationship Id="rId17" Type="http://schemas.openxmlformats.org/officeDocument/2006/relationships/slide" Target="slides/slide12.xml"/><Relationship Id="rId39" Type="http://schemas.openxmlformats.org/officeDocument/2006/relationships/font" Target="fonts/Montserrat-bold.fntdata"/><Relationship Id="rId16" Type="http://schemas.openxmlformats.org/officeDocument/2006/relationships/slide" Target="slides/slide11.xml"/><Relationship Id="rId38" Type="http://schemas.openxmlformats.org/officeDocument/2006/relationships/font" Target="fonts/Montserrat-regular.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 name="Shape 54"/>
        <p:cNvGrpSpPr/>
        <p:nvPr/>
      </p:nvGrpSpPr>
      <p:grpSpPr>
        <a:xfrm>
          <a:off x="0" y="0"/>
          <a:ext cx="0" cy="0"/>
          <a:chOff x="0" y="0"/>
          <a:chExt cx="0" cy="0"/>
        </a:xfrm>
      </p:grpSpPr>
      <p:sp>
        <p:nvSpPr>
          <p:cNvPr id="55" name="Google Shape;55;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6" name="Google Shape;5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 name="Google Shape;6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1f5824e3ffd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1" name="Google Shape;71;g1f5824e3ffd_0_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1f5824e3ffd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0" name="Google Shape;80;g1f5824e3ffd_0_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1f5824e3ffd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9" name="Google Shape;89;g1f5824e3ffd_0_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29494482ee8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29494482ee8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3122c79cc5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5" name="Google Shape;105;g3122c79cc58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1f5824e3ff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2" name="Google Shape;112;g1f5824e3ffd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321c9169091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9" name="Google Shape;119;g321c9169091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20f1cfbb60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6" name="Google Shape;126;g20f1cfbb60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3189dc9e1bf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3" name="Google Shape;133;g3189dc9e1bf_0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29494482ee8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29494482ee8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3189dc9e1b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7" name="Google Shape;147;g3189dc9e1bf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20697a9d14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20697a9d14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3189dc9e1bf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1" name="Google Shape;161;g3189dc9e1bf_0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1dcdd2010a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1dcdd2010a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3189dc9e1bf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g3189dc9e1bf_0_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29494482ee8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29494482ee8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31d1d82d7d0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9" name="Google Shape;189;g31d1d82d7d0_0_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1ea453845e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1ea453845e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31d4ae4e4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3" name="Google Shape;203;g31d4ae4e471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200c1ad7cf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200c1ad7cf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31d1d82d7d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7" name="Google Shape;217;g31d1d82d7d0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1dcdd2010a7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1dcdd2010a7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4286250" y="0"/>
            <a:ext cx="72300" cy="5143500"/>
          </a:xfrm>
          <a:prstGeom prst="rect">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 name="Google Shape;11;p2"/>
          <p:cNvSpPr/>
          <p:nvPr/>
        </p:nvSpPr>
        <p:spPr>
          <a:xfrm>
            <a:off x="4358475" y="0"/>
            <a:ext cx="38532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2"/>
          <p:cNvSpPr txBox="1"/>
          <p:nvPr>
            <p:ph type="ctrTitle"/>
          </p:nvPr>
        </p:nvSpPr>
        <p:spPr>
          <a:xfrm>
            <a:off x="344250" y="1403850"/>
            <a:ext cx="8455500" cy="2146800"/>
          </a:xfrm>
          <a:prstGeom prst="rect">
            <a:avLst/>
          </a:prstGeom>
          <a:solidFill>
            <a:srgbClr val="FFFFFF"/>
          </a:solid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1pPr>
            <a:lvl2pPr lvl="1"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2pPr>
            <a:lvl3pPr lvl="2"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3pPr>
            <a:lvl4pPr lvl="3"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4pPr>
            <a:lvl5pPr lvl="4"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5pPr>
            <a:lvl6pPr lvl="5"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6pPr>
            <a:lvl7pPr lvl="6"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7pPr>
            <a:lvl8pPr lvl="7"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8pPr>
            <a:lvl9pPr lvl="8"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9pPr>
          </a:lstStyle>
          <a:p/>
        </p:txBody>
      </p:sp>
      <p:sp>
        <p:nvSpPr>
          <p:cNvPr id="13" name="Google Shape;13;p2"/>
          <p:cNvSpPr txBox="1"/>
          <p:nvPr>
            <p:ph idx="1" type="subTitle"/>
          </p:nvPr>
        </p:nvSpPr>
        <p:spPr>
          <a:xfrm>
            <a:off x="344250" y="3550650"/>
            <a:ext cx="4910100" cy="577800"/>
          </a:xfrm>
          <a:prstGeom prst="rect">
            <a:avLst/>
          </a:prstGeom>
          <a:solidFill>
            <a:schemeClr val="dk2"/>
          </a:solidFill>
          <a:ln>
            <a:noFill/>
          </a:ln>
        </p:spPr>
        <p:txBody>
          <a:bodyPr anchorCtr="0" anchor="ctr" bIns="91425" lIns="91425" spcFirstLastPara="1" rIns="91425" wrap="square" tIns="91425">
            <a:normAutofit/>
          </a:bodyPr>
          <a:lstStyle>
            <a:lvl1pPr lvl="0"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1pPr>
            <a:lvl2pPr lvl="1"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2pPr>
            <a:lvl3pPr lvl="2"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3pPr>
            <a:lvl4pPr lvl="3"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4pPr>
            <a:lvl5pPr lvl="4"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5pPr>
            <a:lvl6pPr lvl="5"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6pPr>
            <a:lvl7pPr lvl="6"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7pPr>
            <a:lvl8pPr lvl="7"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8pPr>
            <a:lvl9pPr lvl="8"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9pPr>
          </a:lstStyle>
          <a:p/>
        </p:txBody>
      </p:sp>
      <p:sp>
        <p:nvSpPr>
          <p:cNvPr id="14" name="Google Shape;14;p2"/>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5" name="Shape 15"/>
        <p:cNvGrpSpPr/>
        <p:nvPr/>
      </p:nvGrpSpPr>
      <p:grpSpPr>
        <a:xfrm>
          <a:off x="0" y="0"/>
          <a:ext cx="0" cy="0"/>
          <a:chOff x="0" y="0"/>
          <a:chExt cx="0" cy="0"/>
        </a:xfrm>
      </p:grpSpPr>
      <p:sp>
        <p:nvSpPr>
          <p:cNvPr id="16" name="Google Shape;16;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17" name="Google Shape;17;p3"/>
          <p:cNvSpPr txBox="1"/>
          <p:nvPr>
            <p:ph idx="1" type="body"/>
          </p:nvPr>
        </p:nvSpPr>
        <p:spPr>
          <a:xfrm>
            <a:off x="311700" y="1234075"/>
            <a:ext cx="8520600" cy="33348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8" name="Google Shape;18;p3"/>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4"/>
        </a:solidFill>
      </p:bgPr>
    </p:bg>
    <p:spTree>
      <p:nvGrpSpPr>
        <p:cNvPr id="19" name="Shape 19"/>
        <p:cNvGrpSpPr/>
        <p:nvPr/>
      </p:nvGrpSpPr>
      <p:grpSpPr>
        <a:xfrm>
          <a:off x="0" y="0"/>
          <a:ext cx="0" cy="0"/>
          <a:chOff x="0" y="0"/>
          <a:chExt cx="0" cy="0"/>
        </a:xfrm>
      </p:grpSpPr>
      <p:sp>
        <p:nvSpPr>
          <p:cNvPr id="20" name="Google Shape;20;p4"/>
          <p:cNvSpPr/>
          <p:nvPr/>
        </p:nvSpPr>
        <p:spPr>
          <a:xfrm rot="5400000">
            <a:off x="4550700" y="-498600"/>
            <a:ext cx="42600" cy="8455800"/>
          </a:xfrm>
          <a:prstGeom prst="rect">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4"/>
          <p:cNvSpPr txBox="1"/>
          <p:nvPr>
            <p:ph type="title"/>
          </p:nvPr>
        </p:nvSpPr>
        <p:spPr>
          <a:xfrm>
            <a:off x="344250" y="1403850"/>
            <a:ext cx="8455500" cy="2146800"/>
          </a:xfrm>
          <a:prstGeom prst="rect">
            <a:avLst/>
          </a:prstGeom>
          <a:solidFill>
            <a:srgbClr val="FFFFFF"/>
          </a:solid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1pPr>
            <a:lvl2pPr lvl="1"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2pPr>
            <a:lvl3pPr lvl="2"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3pPr>
            <a:lvl4pPr lvl="3"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4pPr>
            <a:lvl5pPr lvl="4"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5pPr>
            <a:lvl6pPr lvl="5"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6pPr>
            <a:lvl7pPr lvl="6"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7pPr>
            <a:lvl8pPr lvl="7"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8pPr>
            <a:lvl9pPr lvl="8"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9pPr>
          </a:lstStyle>
          <a:p/>
        </p:txBody>
      </p:sp>
      <p:sp>
        <p:nvSpPr>
          <p:cNvPr id="22" name="Google Shape;22;p4"/>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3" name="Shape 23"/>
        <p:cNvGrpSpPr/>
        <p:nvPr/>
      </p:nvGrpSpPr>
      <p:grpSpPr>
        <a:xfrm>
          <a:off x="0" y="0"/>
          <a:ext cx="0" cy="0"/>
          <a:chOff x="0" y="0"/>
          <a:chExt cx="0" cy="0"/>
        </a:xfrm>
      </p:grpSpPr>
      <p:sp>
        <p:nvSpPr>
          <p:cNvPr id="24" name="Google Shape;24;p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25" name="Google Shape;25;p5"/>
          <p:cNvSpPr txBox="1"/>
          <p:nvPr>
            <p:ph idx="1" type="body"/>
          </p:nvPr>
        </p:nvSpPr>
        <p:spPr>
          <a:xfrm>
            <a:off x="311700" y="1234050"/>
            <a:ext cx="3999900" cy="33348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6" name="Google Shape;26;p5"/>
          <p:cNvSpPr txBox="1"/>
          <p:nvPr>
            <p:ph idx="2" type="body"/>
          </p:nvPr>
        </p:nvSpPr>
        <p:spPr>
          <a:xfrm>
            <a:off x="4832400" y="1234050"/>
            <a:ext cx="3999900" cy="33348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7" name="Google Shape;27;p5"/>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8" name="Shape 28"/>
        <p:cNvGrpSpPr/>
        <p:nvPr/>
      </p:nvGrpSpPr>
      <p:grpSpPr>
        <a:xfrm>
          <a:off x="0" y="0"/>
          <a:ext cx="0" cy="0"/>
          <a:chOff x="0" y="0"/>
          <a:chExt cx="0" cy="0"/>
        </a:xfrm>
      </p:grpSpPr>
      <p:sp>
        <p:nvSpPr>
          <p:cNvPr id="29" name="Google Shape;29;p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30" name="Google Shape;30;p6"/>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1" name="Shape 31"/>
        <p:cNvGrpSpPr/>
        <p:nvPr/>
      </p:nvGrpSpPr>
      <p:grpSpPr>
        <a:xfrm>
          <a:off x="0" y="0"/>
          <a:ext cx="0" cy="0"/>
          <a:chOff x="0" y="0"/>
          <a:chExt cx="0" cy="0"/>
        </a:xfrm>
      </p:grpSpPr>
      <p:sp>
        <p:nvSpPr>
          <p:cNvPr id="32" name="Google Shape;32;p7"/>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3" name="Google Shape;33;p7"/>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4" name="Google Shape;34;p7"/>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35" name="Shape 35"/>
        <p:cNvGrpSpPr/>
        <p:nvPr/>
      </p:nvGrpSpPr>
      <p:grpSpPr>
        <a:xfrm>
          <a:off x="0" y="0"/>
          <a:ext cx="0" cy="0"/>
          <a:chOff x="0" y="0"/>
          <a:chExt cx="0" cy="0"/>
        </a:xfrm>
      </p:grpSpPr>
      <p:sp>
        <p:nvSpPr>
          <p:cNvPr id="36" name="Google Shape;36;p8"/>
          <p:cNvSpPr txBox="1"/>
          <p:nvPr>
            <p:ph type="title"/>
          </p:nvPr>
        </p:nvSpPr>
        <p:spPr>
          <a:xfrm>
            <a:off x="490250" y="526350"/>
            <a:ext cx="56187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p:txBody>
      </p:sp>
      <p:sp>
        <p:nvSpPr>
          <p:cNvPr id="37" name="Google Shape;37;p8"/>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8"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40" name="Google Shape;40;p9"/>
          <p:cNvCxnSpPr/>
          <p:nvPr/>
        </p:nvCxnSpPr>
        <p:spPr>
          <a:xfrm>
            <a:off x="5029675" y="4495500"/>
            <a:ext cx="468300" cy="0"/>
          </a:xfrm>
          <a:prstGeom prst="straightConnector1">
            <a:avLst/>
          </a:prstGeom>
          <a:noFill/>
          <a:ln cap="flat" cmpd="sng" w="19050">
            <a:solidFill>
              <a:schemeClr val="dk2"/>
            </a:solidFill>
            <a:prstDash val="solid"/>
            <a:round/>
            <a:headEnd len="sm" w="sm" type="none"/>
            <a:tailEnd len="sm" w="sm" type="none"/>
          </a:ln>
        </p:spPr>
      </p:cxnSp>
      <p:sp>
        <p:nvSpPr>
          <p:cNvPr id="41" name="Google Shape;41;p9"/>
          <p:cNvSpPr txBox="1"/>
          <p:nvPr>
            <p:ph type="title"/>
          </p:nvPr>
        </p:nvSpPr>
        <p:spPr>
          <a:xfrm>
            <a:off x="265500" y="1081675"/>
            <a:ext cx="4045200" cy="17862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2" name="Google Shape;42;p9"/>
          <p:cNvSpPr txBox="1"/>
          <p:nvPr>
            <p:ph idx="1" type="subTitle"/>
          </p:nvPr>
        </p:nvSpPr>
        <p:spPr>
          <a:xfrm>
            <a:off x="265500" y="2921401"/>
            <a:ext cx="4045200" cy="13455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Google Shape;43;p9"/>
          <p:cNvSpPr txBox="1"/>
          <p:nvPr>
            <p:ph idx="2" type="body"/>
          </p:nvPr>
        </p:nvSpPr>
        <p:spPr>
          <a:xfrm>
            <a:off x="4939500" y="724200"/>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highlight>
                  <a:schemeClr val="lt1"/>
                </a:highlight>
              </a:defRPr>
            </a:lvl1pPr>
            <a:lvl2pPr indent="-317500" lvl="1" marL="914400" algn="l">
              <a:lnSpc>
                <a:spcPct val="115000"/>
              </a:lnSpc>
              <a:spcBef>
                <a:spcPts val="0"/>
              </a:spcBef>
              <a:spcAft>
                <a:spcPts val="0"/>
              </a:spcAft>
              <a:buSzPts val="1400"/>
              <a:buChar char="○"/>
              <a:defRPr>
                <a:highlight>
                  <a:schemeClr val="lt1"/>
                </a:highlight>
              </a:defRPr>
            </a:lvl2pPr>
            <a:lvl3pPr indent="-317500" lvl="2" marL="1371600" algn="l">
              <a:lnSpc>
                <a:spcPct val="115000"/>
              </a:lnSpc>
              <a:spcBef>
                <a:spcPts val="0"/>
              </a:spcBef>
              <a:spcAft>
                <a:spcPts val="0"/>
              </a:spcAft>
              <a:buSzPts val="1400"/>
              <a:buChar char="■"/>
              <a:defRPr>
                <a:highlight>
                  <a:schemeClr val="lt1"/>
                </a:highlight>
              </a:defRPr>
            </a:lvl3pPr>
            <a:lvl4pPr indent="-317500" lvl="3" marL="1828800" algn="l">
              <a:lnSpc>
                <a:spcPct val="115000"/>
              </a:lnSpc>
              <a:spcBef>
                <a:spcPts val="0"/>
              </a:spcBef>
              <a:spcAft>
                <a:spcPts val="0"/>
              </a:spcAft>
              <a:buSzPts val="1400"/>
              <a:buChar char="●"/>
              <a:defRPr>
                <a:highlight>
                  <a:schemeClr val="lt1"/>
                </a:highlight>
              </a:defRPr>
            </a:lvl4pPr>
            <a:lvl5pPr indent="-317500" lvl="4" marL="2286000" algn="l">
              <a:lnSpc>
                <a:spcPct val="115000"/>
              </a:lnSpc>
              <a:spcBef>
                <a:spcPts val="0"/>
              </a:spcBef>
              <a:spcAft>
                <a:spcPts val="0"/>
              </a:spcAft>
              <a:buSzPts val="1400"/>
              <a:buChar char="○"/>
              <a:defRPr>
                <a:highlight>
                  <a:schemeClr val="lt1"/>
                </a:highlight>
              </a:defRPr>
            </a:lvl5pPr>
            <a:lvl6pPr indent="-317500" lvl="5" marL="2743200" algn="l">
              <a:lnSpc>
                <a:spcPct val="115000"/>
              </a:lnSpc>
              <a:spcBef>
                <a:spcPts val="0"/>
              </a:spcBef>
              <a:spcAft>
                <a:spcPts val="0"/>
              </a:spcAft>
              <a:buSzPts val="1400"/>
              <a:buChar char="■"/>
              <a:defRPr>
                <a:highlight>
                  <a:schemeClr val="lt1"/>
                </a:highlight>
              </a:defRPr>
            </a:lvl6pPr>
            <a:lvl7pPr indent="-317500" lvl="6" marL="3200400" algn="l">
              <a:lnSpc>
                <a:spcPct val="115000"/>
              </a:lnSpc>
              <a:spcBef>
                <a:spcPts val="0"/>
              </a:spcBef>
              <a:spcAft>
                <a:spcPts val="0"/>
              </a:spcAft>
              <a:buSzPts val="1400"/>
              <a:buChar char="●"/>
              <a:defRPr>
                <a:highlight>
                  <a:schemeClr val="lt1"/>
                </a:highlight>
              </a:defRPr>
            </a:lvl7pPr>
            <a:lvl8pPr indent="-317500" lvl="7" marL="3657600" algn="l">
              <a:lnSpc>
                <a:spcPct val="115000"/>
              </a:lnSpc>
              <a:spcBef>
                <a:spcPts val="0"/>
              </a:spcBef>
              <a:spcAft>
                <a:spcPts val="0"/>
              </a:spcAft>
              <a:buSzPts val="1400"/>
              <a:buChar char="○"/>
              <a:defRPr>
                <a:highlight>
                  <a:schemeClr val="lt1"/>
                </a:highlight>
              </a:defRPr>
            </a:lvl8pPr>
            <a:lvl9pPr indent="-317500" lvl="8" marL="4114800" algn="l">
              <a:lnSpc>
                <a:spcPct val="115000"/>
              </a:lnSpc>
              <a:spcBef>
                <a:spcPts val="0"/>
              </a:spcBef>
              <a:spcAft>
                <a:spcPts val="0"/>
              </a:spcAft>
              <a:buSzPts val="1400"/>
              <a:buChar char="■"/>
              <a:defRPr>
                <a:highlight>
                  <a:schemeClr val="lt1"/>
                </a:highlight>
              </a:defRPr>
            </a:lvl9pPr>
          </a:lstStyle>
          <a:p/>
        </p:txBody>
      </p:sp>
      <p:sp>
        <p:nvSpPr>
          <p:cNvPr id="44" name="Google Shape;44;p9"/>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5" name="Shape 45"/>
        <p:cNvGrpSpPr/>
        <p:nvPr/>
      </p:nvGrpSpPr>
      <p:grpSpPr>
        <a:xfrm>
          <a:off x="0" y="0"/>
          <a:ext cx="0" cy="0"/>
          <a:chOff x="0" y="0"/>
          <a:chExt cx="0" cy="0"/>
        </a:xfrm>
      </p:grpSpPr>
      <p:sp>
        <p:nvSpPr>
          <p:cNvPr id="46" name="Google Shape;46;p10"/>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highlight>
                  <a:schemeClr val="dk1"/>
                </a:highlight>
              </a:defRPr>
            </a:lvl1pPr>
          </a:lstStyle>
          <a:p/>
        </p:txBody>
      </p:sp>
      <p:sp>
        <p:nvSpPr>
          <p:cNvPr id="47" name="Google Shape;47;p10"/>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8" name="Shape 48"/>
        <p:cNvGrpSpPr/>
        <p:nvPr/>
      </p:nvGrpSpPr>
      <p:grpSpPr>
        <a:xfrm>
          <a:off x="0" y="0"/>
          <a:ext cx="0" cy="0"/>
          <a:chOff x="0" y="0"/>
          <a:chExt cx="0" cy="0"/>
        </a:xfrm>
      </p:grpSpPr>
      <p:sp>
        <p:nvSpPr>
          <p:cNvPr id="49" name="Google Shape;49;p11"/>
          <p:cNvSpPr txBox="1"/>
          <p:nvPr>
            <p:ph hasCustomPrompt="1" type="title"/>
          </p:nvPr>
        </p:nvSpPr>
        <p:spPr>
          <a:xfrm>
            <a:off x="311700" y="999925"/>
            <a:ext cx="8520600" cy="21462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4000"/>
              <a:buFont typeface="Montserrat"/>
              <a:buNone/>
              <a:defRPr sz="14000">
                <a:latin typeface="Montserrat"/>
                <a:ea typeface="Montserrat"/>
                <a:cs typeface="Montserrat"/>
                <a:sym typeface="Montserrat"/>
              </a:defRPr>
            </a:lvl1pPr>
            <a:lvl2pPr lvl="1" algn="ctr">
              <a:lnSpc>
                <a:spcPct val="100000"/>
              </a:lnSpc>
              <a:spcBef>
                <a:spcPts val="0"/>
              </a:spcBef>
              <a:spcAft>
                <a:spcPts val="0"/>
              </a:spcAft>
              <a:buSzPts val="14000"/>
              <a:buFont typeface="Montserrat"/>
              <a:buNone/>
              <a:defRPr sz="14000">
                <a:latin typeface="Montserrat"/>
                <a:ea typeface="Montserrat"/>
                <a:cs typeface="Montserrat"/>
                <a:sym typeface="Montserrat"/>
              </a:defRPr>
            </a:lvl2pPr>
            <a:lvl3pPr lvl="2" algn="ctr">
              <a:lnSpc>
                <a:spcPct val="100000"/>
              </a:lnSpc>
              <a:spcBef>
                <a:spcPts val="0"/>
              </a:spcBef>
              <a:spcAft>
                <a:spcPts val="0"/>
              </a:spcAft>
              <a:buSzPts val="14000"/>
              <a:buFont typeface="Montserrat"/>
              <a:buNone/>
              <a:defRPr sz="14000">
                <a:latin typeface="Montserrat"/>
                <a:ea typeface="Montserrat"/>
                <a:cs typeface="Montserrat"/>
                <a:sym typeface="Montserrat"/>
              </a:defRPr>
            </a:lvl3pPr>
            <a:lvl4pPr lvl="3" algn="ctr">
              <a:lnSpc>
                <a:spcPct val="100000"/>
              </a:lnSpc>
              <a:spcBef>
                <a:spcPts val="0"/>
              </a:spcBef>
              <a:spcAft>
                <a:spcPts val="0"/>
              </a:spcAft>
              <a:buSzPts val="14000"/>
              <a:buFont typeface="Montserrat"/>
              <a:buNone/>
              <a:defRPr sz="14000">
                <a:latin typeface="Montserrat"/>
                <a:ea typeface="Montserrat"/>
                <a:cs typeface="Montserrat"/>
                <a:sym typeface="Montserrat"/>
              </a:defRPr>
            </a:lvl4pPr>
            <a:lvl5pPr lvl="4" algn="ctr">
              <a:lnSpc>
                <a:spcPct val="100000"/>
              </a:lnSpc>
              <a:spcBef>
                <a:spcPts val="0"/>
              </a:spcBef>
              <a:spcAft>
                <a:spcPts val="0"/>
              </a:spcAft>
              <a:buSzPts val="14000"/>
              <a:buFont typeface="Montserrat"/>
              <a:buNone/>
              <a:defRPr sz="14000">
                <a:latin typeface="Montserrat"/>
                <a:ea typeface="Montserrat"/>
                <a:cs typeface="Montserrat"/>
                <a:sym typeface="Montserrat"/>
              </a:defRPr>
            </a:lvl5pPr>
            <a:lvl6pPr lvl="5" algn="ctr">
              <a:lnSpc>
                <a:spcPct val="100000"/>
              </a:lnSpc>
              <a:spcBef>
                <a:spcPts val="0"/>
              </a:spcBef>
              <a:spcAft>
                <a:spcPts val="0"/>
              </a:spcAft>
              <a:buSzPts val="14000"/>
              <a:buFont typeface="Montserrat"/>
              <a:buNone/>
              <a:defRPr sz="14000">
                <a:latin typeface="Montserrat"/>
                <a:ea typeface="Montserrat"/>
                <a:cs typeface="Montserrat"/>
                <a:sym typeface="Montserrat"/>
              </a:defRPr>
            </a:lvl6pPr>
            <a:lvl7pPr lvl="6" algn="ctr">
              <a:lnSpc>
                <a:spcPct val="100000"/>
              </a:lnSpc>
              <a:spcBef>
                <a:spcPts val="0"/>
              </a:spcBef>
              <a:spcAft>
                <a:spcPts val="0"/>
              </a:spcAft>
              <a:buSzPts val="14000"/>
              <a:buFont typeface="Montserrat"/>
              <a:buNone/>
              <a:defRPr sz="14000">
                <a:latin typeface="Montserrat"/>
                <a:ea typeface="Montserrat"/>
                <a:cs typeface="Montserrat"/>
                <a:sym typeface="Montserrat"/>
              </a:defRPr>
            </a:lvl7pPr>
            <a:lvl8pPr lvl="7" algn="ctr">
              <a:lnSpc>
                <a:spcPct val="100000"/>
              </a:lnSpc>
              <a:spcBef>
                <a:spcPts val="0"/>
              </a:spcBef>
              <a:spcAft>
                <a:spcPts val="0"/>
              </a:spcAft>
              <a:buSzPts val="14000"/>
              <a:buFont typeface="Montserrat"/>
              <a:buNone/>
              <a:defRPr sz="14000">
                <a:latin typeface="Montserrat"/>
                <a:ea typeface="Montserrat"/>
                <a:cs typeface="Montserrat"/>
                <a:sym typeface="Montserrat"/>
              </a:defRPr>
            </a:lvl8pPr>
            <a:lvl9pPr lvl="8" algn="ctr">
              <a:lnSpc>
                <a:spcPct val="100000"/>
              </a:lnSpc>
              <a:spcBef>
                <a:spcPts val="0"/>
              </a:spcBef>
              <a:spcAft>
                <a:spcPts val="0"/>
              </a:spcAft>
              <a:buSzPts val="14000"/>
              <a:buFont typeface="Montserrat"/>
              <a:buNone/>
              <a:defRPr sz="14000">
                <a:latin typeface="Montserrat"/>
                <a:ea typeface="Montserrat"/>
                <a:cs typeface="Montserrat"/>
                <a:sym typeface="Montserrat"/>
              </a:defRPr>
            </a:lvl9pPr>
          </a:lstStyle>
          <a:p>
            <a:r>
              <a:t>xx%</a:t>
            </a:r>
          </a:p>
        </p:txBody>
      </p:sp>
      <p:sp>
        <p:nvSpPr>
          <p:cNvPr id="50" name="Google Shape;50;p11"/>
          <p:cNvSpPr txBox="1"/>
          <p:nvPr>
            <p:ph idx="1" type="body"/>
          </p:nvPr>
        </p:nvSpPr>
        <p:spPr>
          <a:xfrm>
            <a:off x="311700" y="32284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highlight>
                  <a:schemeClr val="dk1"/>
                </a:highlight>
              </a:defRPr>
            </a:lvl1pPr>
            <a:lvl2pPr indent="-317500" lvl="1" marL="914400" algn="ctr">
              <a:lnSpc>
                <a:spcPct val="115000"/>
              </a:lnSpc>
              <a:spcBef>
                <a:spcPts val="0"/>
              </a:spcBef>
              <a:spcAft>
                <a:spcPts val="0"/>
              </a:spcAft>
              <a:buSzPts val="1400"/>
              <a:buChar char="○"/>
              <a:defRPr>
                <a:highlight>
                  <a:schemeClr val="dk1"/>
                </a:highlight>
              </a:defRPr>
            </a:lvl2pPr>
            <a:lvl3pPr indent="-317500" lvl="2" marL="1371600" algn="ctr">
              <a:lnSpc>
                <a:spcPct val="115000"/>
              </a:lnSpc>
              <a:spcBef>
                <a:spcPts val="0"/>
              </a:spcBef>
              <a:spcAft>
                <a:spcPts val="0"/>
              </a:spcAft>
              <a:buSzPts val="1400"/>
              <a:buChar char="■"/>
              <a:defRPr>
                <a:highlight>
                  <a:schemeClr val="dk1"/>
                </a:highlight>
              </a:defRPr>
            </a:lvl3pPr>
            <a:lvl4pPr indent="-317500" lvl="3" marL="1828800" algn="ctr">
              <a:lnSpc>
                <a:spcPct val="115000"/>
              </a:lnSpc>
              <a:spcBef>
                <a:spcPts val="0"/>
              </a:spcBef>
              <a:spcAft>
                <a:spcPts val="0"/>
              </a:spcAft>
              <a:buSzPts val="1400"/>
              <a:buChar char="●"/>
              <a:defRPr>
                <a:highlight>
                  <a:schemeClr val="dk1"/>
                </a:highlight>
              </a:defRPr>
            </a:lvl4pPr>
            <a:lvl5pPr indent="-317500" lvl="4" marL="2286000" algn="ctr">
              <a:lnSpc>
                <a:spcPct val="115000"/>
              </a:lnSpc>
              <a:spcBef>
                <a:spcPts val="0"/>
              </a:spcBef>
              <a:spcAft>
                <a:spcPts val="0"/>
              </a:spcAft>
              <a:buSzPts val="1400"/>
              <a:buChar char="○"/>
              <a:defRPr>
                <a:highlight>
                  <a:schemeClr val="dk1"/>
                </a:highlight>
              </a:defRPr>
            </a:lvl5pPr>
            <a:lvl6pPr indent="-317500" lvl="5" marL="2743200" algn="ctr">
              <a:lnSpc>
                <a:spcPct val="115000"/>
              </a:lnSpc>
              <a:spcBef>
                <a:spcPts val="0"/>
              </a:spcBef>
              <a:spcAft>
                <a:spcPts val="0"/>
              </a:spcAft>
              <a:buSzPts val="1400"/>
              <a:buChar char="■"/>
              <a:defRPr>
                <a:highlight>
                  <a:schemeClr val="dk1"/>
                </a:highlight>
              </a:defRPr>
            </a:lvl6pPr>
            <a:lvl7pPr indent="-317500" lvl="6" marL="3200400" algn="ctr">
              <a:lnSpc>
                <a:spcPct val="115000"/>
              </a:lnSpc>
              <a:spcBef>
                <a:spcPts val="0"/>
              </a:spcBef>
              <a:spcAft>
                <a:spcPts val="0"/>
              </a:spcAft>
              <a:buSzPts val="1400"/>
              <a:buChar char="●"/>
              <a:defRPr>
                <a:highlight>
                  <a:schemeClr val="dk1"/>
                </a:highlight>
              </a:defRPr>
            </a:lvl7pPr>
            <a:lvl8pPr indent="-317500" lvl="7" marL="3657600" algn="ctr">
              <a:lnSpc>
                <a:spcPct val="115000"/>
              </a:lnSpc>
              <a:spcBef>
                <a:spcPts val="0"/>
              </a:spcBef>
              <a:spcAft>
                <a:spcPts val="0"/>
              </a:spcAft>
              <a:buSzPts val="1400"/>
              <a:buChar char="○"/>
              <a:defRPr>
                <a:highlight>
                  <a:schemeClr val="dk1"/>
                </a:highlight>
              </a:defRPr>
            </a:lvl8pPr>
            <a:lvl9pPr indent="-317500" lvl="8" marL="4114800" algn="ctr">
              <a:lnSpc>
                <a:spcPct val="115000"/>
              </a:lnSpc>
              <a:spcBef>
                <a:spcPts val="0"/>
              </a:spcBef>
              <a:spcAft>
                <a:spcPts val="0"/>
              </a:spcAft>
              <a:buSzPts val="1400"/>
              <a:buChar char="■"/>
              <a:defRPr>
                <a:highlight>
                  <a:schemeClr val="dk1"/>
                </a:highlight>
              </a:defRPr>
            </a:lvl9pPr>
          </a:lstStyle>
          <a:p/>
        </p:txBody>
      </p:sp>
      <p:sp>
        <p:nvSpPr>
          <p:cNvPr id="51" name="Google Shape;51;p11"/>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2" name="Shape 52"/>
        <p:cNvGrpSpPr/>
        <p:nvPr/>
      </p:nvGrpSpPr>
      <p:grpSpPr>
        <a:xfrm>
          <a:off x="0" y="0"/>
          <a:ext cx="0" cy="0"/>
          <a:chOff x="0" y="0"/>
          <a:chExt cx="0" cy="0"/>
        </a:xfrm>
      </p:grpSpPr>
      <p:sp>
        <p:nvSpPr>
          <p:cNvPr id="53" name="Google Shape;53;p12"/>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pop">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1pPr>
            <a:lvl2pPr lvl="1"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2pPr>
            <a:lvl3pPr lvl="2"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3pPr>
            <a:lvl4pPr lvl="3"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4pPr>
            <a:lvl5pPr lvl="4"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5pPr>
            <a:lvl6pPr lvl="5"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6pPr>
            <a:lvl7pPr lvl="6"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7pPr>
            <a:lvl8pPr lvl="7"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8pPr>
            <a:lvl9pPr lvl="8"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9pPr>
          </a:lstStyle>
          <a:p/>
        </p:txBody>
      </p:sp>
      <p:sp>
        <p:nvSpPr>
          <p:cNvPr id="7" name="Google Shape;7;p1"/>
          <p:cNvSpPr txBox="1"/>
          <p:nvPr>
            <p:ph idx="1" type="body"/>
          </p:nvPr>
        </p:nvSpPr>
        <p:spPr>
          <a:xfrm>
            <a:off x="311700" y="1234075"/>
            <a:ext cx="8520600" cy="33348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Playfair Display"/>
              <a:buChar char="●"/>
              <a:defRPr b="0" i="0" sz="1800" u="none" cap="none" strike="noStrike">
                <a:solidFill>
                  <a:schemeClr val="dk2"/>
                </a:solidFill>
                <a:latin typeface="Playfair Display"/>
                <a:ea typeface="Playfair Display"/>
                <a:cs typeface="Playfair Display"/>
                <a:sym typeface="Playfair Display"/>
              </a:defRPr>
            </a:lvl1pPr>
            <a:lvl2pPr indent="-317500" lvl="1" marL="9144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2pPr>
            <a:lvl3pPr indent="-317500" lvl="2" marL="13716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3pPr>
            <a:lvl4pPr indent="-317500" lvl="3" marL="18288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4pPr>
            <a:lvl5pPr indent="-317500" lvl="4" marL="22860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5pPr>
            <a:lvl6pPr indent="-317500" lvl="5" marL="27432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6pPr>
            <a:lvl7pPr indent="-317500" lvl="6" marL="32004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7pPr>
            <a:lvl8pPr indent="-317500" lvl="7" marL="36576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8pPr>
            <a:lvl9pPr indent="-317500" lvl="8" marL="41148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9pPr>
          </a:lstStyle>
          <a:p/>
        </p:txBody>
      </p:sp>
      <p:sp>
        <p:nvSpPr>
          <p:cNvPr id="8" name="Google Shape;8;p1"/>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3.jpg"/><Relationship Id="rId4" Type="http://schemas.openxmlformats.org/officeDocument/2006/relationships/image" Target="../media/image11.png"/><Relationship Id="rId5"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jpg"/><Relationship Id="rId4" Type="http://schemas.openxmlformats.org/officeDocument/2006/relationships/image" Target="../media/image1.jpg"/><Relationship Id="rId5" Type="http://schemas.openxmlformats.org/officeDocument/2006/relationships/image" Target="../media/image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4.jpg"/><Relationship Id="rId4" Type="http://schemas.openxmlformats.org/officeDocument/2006/relationships/image" Target="../media/image4.jpg"/><Relationship Id="rId5"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jpg"/><Relationship Id="rId4" Type="http://schemas.openxmlformats.org/officeDocument/2006/relationships/image" Target="../media/image10.jpg"/><Relationship Id="rId5" Type="http://schemas.openxmlformats.org/officeDocument/2006/relationships/image" Target="../media/image9.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7.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7.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6.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5.gi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5.gi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8.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8.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 name="Shape 57"/>
        <p:cNvGrpSpPr/>
        <p:nvPr/>
      </p:nvGrpSpPr>
      <p:grpSpPr>
        <a:xfrm>
          <a:off x="0" y="0"/>
          <a:ext cx="0" cy="0"/>
          <a:chOff x="0" y="0"/>
          <a:chExt cx="0" cy="0"/>
        </a:xfrm>
      </p:grpSpPr>
      <p:sp>
        <p:nvSpPr>
          <p:cNvPr id="58" name="Google Shape;58;p13"/>
          <p:cNvSpPr txBox="1"/>
          <p:nvPr>
            <p:ph type="ctrTitle"/>
          </p:nvPr>
        </p:nvSpPr>
        <p:spPr>
          <a:xfrm>
            <a:off x="344250" y="1403850"/>
            <a:ext cx="8455500" cy="2146800"/>
          </a:xfrm>
          <a:prstGeom prst="rect">
            <a:avLst/>
          </a:prstGeom>
          <a:solidFill>
            <a:srgbClr val="FFFFFF"/>
          </a:solidFill>
          <a:ln>
            <a:noFill/>
          </a:ln>
        </p:spPr>
        <p:txBody>
          <a:bodyPr anchorCtr="0" anchor="ctr"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GB" u="sng"/>
              <a:t>Foundation Subjects PP</a:t>
            </a:r>
            <a:endParaRPr u="sng"/>
          </a:p>
        </p:txBody>
      </p:sp>
      <p:sp>
        <p:nvSpPr>
          <p:cNvPr id="59" name="Google Shape;59;p13"/>
          <p:cNvSpPr txBox="1"/>
          <p:nvPr>
            <p:ph idx="1" type="subTitle"/>
          </p:nvPr>
        </p:nvSpPr>
        <p:spPr>
          <a:xfrm>
            <a:off x="344250" y="3550650"/>
            <a:ext cx="4910100" cy="577800"/>
          </a:xfrm>
          <a:prstGeom prst="rect">
            <a:avLst/>
          </a:prstGeom>
          <a:solidFill>
            <a:schemeClr val="dk2"/>
          </a:solidFill>
          <a:ln>
            <a:noFill/>
          </a:ln>
        </p:spPr>
        <p:txBody>
          <a:bodyPr anchorCtr="0" anchor="ctr" bIns="91425" lIns="91425" spcFirstLastPara="1" rIns="91425" wrap="square" tIns="91425">
            <a:normAutofit/>
          </a:bodyPr>
          <a:lstStyle/>
          <a:p>
            <a:pPr indent="0" lvl="0" marL="0" rtl="0" algn="l">
              <a:lnSpc>
                <a:spcPct val="100000"/>
              </a:lnSpc>
              <a:spcBef>
                <a:spcPts val="0"/>
              </a:spcBef>
              <a:spcAft>
                <a:spcPts val="0"/>
              </a:spcAft>
              <a:buSzPts val="2400"/>
              <a:buNone/>
            </a:pPr>
            <a:r>
              <a:rPr lang="en-GB"/>
              <a:t>What do our subjects mean?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School Drivers </a:t>
            </a:r>
            <a:r>
              <a:rPr b="1" lang="en-GB" u="sng"/>
              <a:t>PowerPoint</a:t>
            </a:r>
            <a:endParaRPr b="1" u="sng"/>
          </a:p>
        </p:txBody>
      </p:sp>
      <p:sp>
        <p:nvSpPr>
          <p:cNvPr id="65" name="Google Shape;65;p14"/>
          <p:cNvSpPr txBox="1"/>
          <p:nvPr>
            <p:ph idx="1" type="body"/>
          </p:nvPr>
        </p:nvSpPr>
        <p:spPr>
          <a:xfrm>
            <a:off x="311700" y="1234075"/>
            <a:ext cx="8520600" cy="38091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100" u="sng">
                <a:latin typeface="Arial"/>
                <a:ea typeface="Arial"/>
                <a:cs typeface="Arial"/>
                <a:sym typeface="Arial"/>
              </a:rPr>
              <a:t>Care of our environment</a:t>
            </a:r>
            <a:r>
              <a:rPr lang="en-GB" sz="2500">
                <a:latin typeface="Calibri"/>
                <a:ea typeface="Calibri"/>
                <a:cs typeface="Calibri"/>
                <a:sym typeface="Calibri"/>
              </a:rPr>
              <a:t> - what does it mean? </a:t>
            </a:r>
            <a:endParaRPr sz="2500">
              <a:latin typeface="Calibri"/>
              <a:ea typeface="Calibri"/>
              <a:cs typeface="Calibri"/>
              <a:sym typeface="Calibri"/>
            </a:endParaRPr>
          </a:p>
          <a:p>
            <a:pPr indent="0" lvl="0" marL="0" rtl="0" algn="ctr">
              <a:lnSpc>
                <a:spcPct val="115000"/>
              </a:lnSpc>
              <a:spcBef>
                <a:spcPts val="0"/>
              </a:spcBef>
              <a:spcAft>
                <a:spcPts val="0"/>
              </a:spcAft>
              <a:buSzPts val="1800"/>
              <a:buNone/>
            </a:pPr>
            <a:r>
              <a:t/>
            </a:r>
            <a:endParaRPr sz="17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do we care for the world we live in? </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do we look after the world, the UK, Broadwas and the school with love and respect?</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can we allow our environment to feel valued, to grow and flourish? </a:t>
            </a:r>
            <a:endParaRPr sz="1900">
              <a:latin typeface="Calibri"/>
              <a:ea typeface="Calibri"/>
              <a:cs typeface="Calibri"/>
              <a:sym typeface="Calibri"/>
            </a:endParaRPr>
          </a:p>
          <a:p>
            <a:pPr indent="0" lvl="0" marL="0" rtl="0" algn="l">
              <a:lnSpc>
                <a:spcPct val="115000"/>
              </a:lnSpc>
              <a:spcBef>
                <a:spcPts val="1200"/>
              </a:spcBef>
              <a:spcAft>
                <a:spcPts val="0"/>
              </a:spcAft>
              <a:buSzPts val="1800"/>
              <a:buNone/>
            </a:pPr>
            <a:r>
              <a:t/>
            </a:r>
            <a:endParaRPr/>
          </a:p>
          <a:p>
            <a:pPr indent="0" lvl="0" marL="0" rtl="0" algn="l">
              <a:lnSpc>
                <a:spcPct val="115000"/>
              </a:lnSpc>
              <a:spcBef>
                <a:spcPts val="1200"/>
              </a:spcBef>
              <a:spcAft>
                <a:spcPts val="1200"/>
              </a:spcAft>
              <a:buSzPts val="1800"/>
              <a:buNone/>
            </a:pPr>
            <a:r>
              <a:t/>
            </a:r>
            <a:endParaRPr/>
          </a:p>
        </p:txBody>
      </p:sp>
      <p:pic>
        <p:nvPicPr>
          <p:cNvPr id="66" name="Google Shape;66;p14"/>
          <p:cNvPicPr preferRelativeResize="0"/>
          <p:nvPr/>
        </p:nvPicPr>
        <p:blipFill>
          <a:blip r:embed="rId3">
            <a:alphaModFix/>
          </a:blip>
          <a:stretch>
            <a:fillRect/>
          </a:stretch>
        </p:blipFill>
        <p:spPr>
          <a:xfrm>
            <a:off x="311700" y="3551325"/>
            <a:ext cx="1512250" cy="1491850"/>
          </a:xfrm>
          <a:prstGeom prst="rect">
            <a:avLst/>
          </a:prstGeom>
          <a:noFill/>
          <a:ln>
            <a:noFill/>
          </a:ln>
        </p:spPr>
      </p:pic>
      <p:pic>
        <p:nvPicPr>
          <p:cNvPr id="67" name="Google Shape;67;p14"/>
          <p:cNvPicPr preferRelativeResize="0"/>
          <p:nvPr/>
        </p:nvPicPr>
        <p:blipFill>
          <a:blip r:embed="rId4">
            <a:alphaModFix/>
          </a:blip>
          <a:stretch>
            <a:fillRect/>
          </a:stretch>
        </p:blipFill>
        <p:spPr>
          <a:xfrm>
            <a:off x="7052850" y="3496075"/>
            <a:ext cx="1712650" cy="1491850"/>
          </a:xfrm>
          <a:prstGeom prst="rect">
            <a:avLst/>
          </a:prstGeom>
          <a:noFill/>
          <a:ln>
            <a:noFill/>
          </a:ln>
        </p:spPr>
      </p:pic>
      <p:pic>
        <p:nvPicPr>
          <p:cNvPr id="68" name="Google Shape;68;p14"/>
          <p:cNvPicPr preferRelativeResize="0"/>
          <p:nvPr/>
        </p:nvPicPr>
        <p:blipFill>
          <a:blip r:embed="rId5">
            <a:alphaModFix/>
          </a:blip>
          <a:stretch>
            <a:fillRect/>
          </a:stretch>
        </p:blipFill>
        <p:spPr>
          <a:xfrm>
            <a:off x="3575956" y="3551328"/>
            <a:ext cx="1585788" cy="1381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School Drivers PowerPoint</a:t>
            </a:r>
            <a:endParaRPr b="1" u="sng"/>
          </a:p>
        </p:txBody>
      </p:sp>
      <p:sp>
        <p:nvSpPr>
          <p:cNvPr id="74" name="Google Shape;74;p15"/>
          <p:cNvSpPr txBox="1"/>
          <p:nvPr>
            <p:ph idx="1" type="body"/>
          </p:nvPr>
        </p:nvSpPr>
        <p:spPr>
          <a:xfrm>
            <a:off x="311700" y="1234075"/>
            <a:ext cx="8520600" cy="38091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100" u="sng">
                <a:latin typeface="Arial"/>
                <a:ea typeface="Arial"/>
                <a:cs typeface="Arial"/>
                <a:sym typeface="Arial"/>
              </a:rPr>
              <a:t>Culture and Diversity</a:t>
            </a:r>
            <a:r>
              <a:rPr lang="en-GB" sz="2100">
                <a:latin typeface="Arial"/>
                <a:ea typeface="Arial"/>
                <a:cs typeface="Arial"/>
                <a:sym typeface="Arial"/>
              </a:rPr>
              <a:t> </a:t>
            </a:r>
            <a:r>
              <a:rPr lang="en-GB" sz="2500">
                <a:latin typeface="Calibri"/>
                <a:ea typeface="Calibri"/>
                <a:cs typeface="Calibri"/>
                <a:sym typeface="Calibri"/>
              </a:rPr>
              <a:t>- what does it mean? </a:t>
            </a:r>
            <a:endParaRPr sz="17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What is important about a your own culture and our communities culture? How can we celebrate diversity? </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can we help culture and diversity to feel valued, to grow and to flourish?  </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can we learn, reflect and respect the cultures of others? </a:t>
            </a:r>
            <a:endParaRPr/>
          </a:p>
          <a:p>
            <a:pPr indent="0" lvl="0" marL="0" rtl="0" algn="l">
              <a:lnSpc>
                <a:spcPct val="115000"/>
              </a:lnSpc>
              <a:spcBef>
                <a:spcPts val="1200"/>
              </a:spcBef>
              <a:spcAft>
                <a:spcPts val="1200"/>
              </a:spcAft>
              <a:buSzPts val="1800"/>
              <a:buNone/>
            </a:pPr>
            <a:r>
              <a:t/>
            </a:r>
            <a:endParaRPr/>
          </a:p>
        </p:txBody>
      </p:sp>
      <p:pic>
        <p:nvPicPr>
          <p:cNvPr id="75" name="Google Shape;75;p15"/>
          <p:cNvPicPr preferRelativeResize="0"/>
          <p:nvPr/>
        </p:nvPicPr>
        <p:blipFill>
          <a:blip r:embed="rId3">
            <a:alphaModFix/>
          </a:blip>
          <a:stretch>
            <a:fillRect/>
          </a:stretch>
        </p:blipFill>
        <p:spPr>
          <a:xfrm>
            <a:off x="696701" y="3700700"/>
            <a:ext cx="2014225" cy="1342474"/>
          </a:xfrm>
          <a:prstGeom prst="rect">
            <a:avLst/>
          </a:prstGeom>
          <a:noFill/>
          <a:ln>
            <a:noFill/>
          </a:ln>
        </p:spPr>
      </p:pic>
      <p:pic>
        <p:nvPicPr>
          <p:cNvPr id="76" name="Google Shape;76;p15"/>
          <p:cNvPicPr preferRelativeResize="0"/>
          <p:nvPr/>
        </p:nvPicPr>
        <p:blipFill>
          <a:blip r:embed="rId4">
            <a:alphaModFix/>
          </a:blip>
          <a:stretch>
            <a:fillRect/>
          </a:stretch>
        </p:blipFill>
        <p:spPr>
          <a:xfrm>
            <a:off x="3239663" y="3835327"/>
            <a:ext cx="2911300" cy="903099"/>
          </a:xfrm>
          <a:prstGeom prst="rect">
            <a:avLst/>
          </a:prstGeom>
          <a:noFill/>
          <a:ln>
            <a:noFill/>
          </a:ln>
        </p:spPr>
      </p:pic>
      <p:pic>
        <p:nvPicPr>
          <p:cNvPr id="77" name="Google Shape;77;p15"/>
          <p:cNvPicPr preferRelativeResize="0"/>
          <p:nvPr/>
        </p:nvPicPr>
        <p:blipFill>
          <a:blip r:embed="rId5">
            <a:alphaModFix/>
          </a:blip>
          <a:stretch>
            <a:fillRect/>
          </a:stretch>
        </p:blipFill>
        <p:spPr>
          <a:xfrm>
            <a:off x="6679698" y="3665205"/>
            <a:ext cx="1865051" cy="124337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School Drivers PowerPoint</a:t>
            </a:r>
            <a:endParaRPr b="1" u="sng"/>
          </a:p>
        </p:txBody>
      </p:sp>
      <p:sp>
        <p:nvSpPr>
          <p:cNvPr id="83" name="Google Shape;83;p16"/>
          <p:cNvSpPr txBox="1"/>
          <p:nvPr>
            <p:ph idx="1" type="body"/>
          </p:nvPr>
        </p:nvSpPr>
        <p:spPr>
          <a:xfrm>
            <a:off x="311700" y="1117175"/>
            <a:ext cx="8520600" cy="38091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100" u="sng">
                <a:latin typeface="Arial"/>
                <a:ea typeface="Arial"/>
                <a:cs typeface="Arial"/>
                <a:sym typeface="Arial"/>
              </a:rPr>
              <a:t>Creativity and Innovation</a:t>
            </a:r>
            <a:r>
              <a:rPr lang="en-GB" sz="2100">
                <a:latin typeface="Arial"/>
                <a:ea typeface="Arial"/>
                <a:cs typeface="Arial"/>
                <a:sym typeface="Arial"/>
              </a:rPr>
              <a:t> </a:t>
            </a:r>
            <a:r>
              <a:rPr lang="en-GB" sz="2500">
                <a:latin typeface="Calibri"/>
                <a:ea typeface="Calibri"/>
                <a:cs typeface="Calibri"/>
                <a:sym typeface="Calibri"/>
              </a:rPr>
              <a:t>- what does it mean? </a:t>
            </a:r>
            <a:endParaRPr sz="17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has the the world used creativity to adapt and develop?  </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do we use creativity and innovation in the future so we can all grow and flourish?</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What amazing innovations can we find out about? </a:t>
            </a:r>
            <a:endParaRPr sz="2100">
              <a:latin typeface="Calibri"/>
              <a:ea typeface="Calibri"/>
              <a:cs typeface="Calibri"/>
              <a:sym typeface="Calibri"/>
            </a:endParaRPr>
          </a:p>
          <a:p>
            <a:pPr indent="0" lvl="0" marL="457200" rtl="0" algn="l">
              <a:spcBef>
                <a:spcPts val="0"/>
              </a:spcBef>
              <a:spcAft>
                <a:spcPts val="0"/>
              </a:spcAft>
              <a:buNone/>
            </a:pPr>
            <a:r>
              <a:t/>
            </a:r>
            <a:endParaRPr sz="2100">
              <a:latin typeface="Calibri"/>
              <a:ea typeface="Calibri"/>
              <a:cs typeface="Calibri"/>
              <a:sym typeface="Calibri"/>
            </a:endParaRPr>
          </a:p>
        </p:txBody>
      </p:sp>
      <p:pic>
        <p:nvPicPr>
          <p:cNvPr id="84" name="Google Shape;84;p16"/>
          <p:cNvPicPr preferRelativeResize="0"/>
          <p:nvPr/>
        </p:nvPicPr>
        <p:blipFill>
          <a:blip r:embed="rId3">
            <a:alphaModFix/>
          </a:blip>
          <a:stretch>
            <a:fillRect/>
          </a:stretch>
        </p:blipFill>
        <p:spPr>
          <a:xfrm>
            <a:off x="6921075" y="3488700"/>
            <a:ext cx="1701499" cy="1276124"/>
          </a:xfrm>
          <a:prstGeom prst="rect">
            <a:avLst/>
          </a:prstGeom>
          <a:noFill/>
          <a:ln>
            <a:noFill/>
          </a:ln>
        </p:spPr>
      </p:pic>
      <p:pic>
        <p:nvPicPr>
          <p:cNvPr id="85" name="Google Shape;85;p16"/>
          <p:cNvPicPr preferRelativeResize="0"/>
          <p:nvPr/>
        </p:nvPicPr>
        <p:blipFill>
          <a:blip r:embed="rId4">
            <a:alphaModFix/>
          </a:blip>
          <a:stretch>
            <a:fillRect/>
          </a:stretch>
        </p:blipFill>
        <p:spPr>
          <a:xfrm>
            <a:off x="796025" y="3594450"/>
            <a:ext cx="1814700" cy="1064625"/>
          </a:xfrm>
          <a:prstGeom prst="rect">
            <a:avLst/>
          </a:prstGeom>
          <a:noFill/>
          <a:ln>
            <a:noFill/>
          </a:ln>
        </p:spPr>
      </p:pic>
      <p:pic>
        <p:nvPicPr>
          <p:cNvPr id="86" name="Google Shape;86;p16"/>
          <p:cNvPicPr preferRelativeResize="0"/>
          <p:nvPr/>
        </p:nvPicPr>
        <p:blipFill>
          <a:blip r:embed="rId5">
            <a:alphaModFix/>
          </a:blip>
          <a:stretch>
            <a:fillRect/>
          </a:stretch>
        </p:blipFill>
        <p:spPr>
          <a:xfrm>
            <a:off x="4021300" y="3480396"/>
            <a:ext cx="1701499" cy="129274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School Drivers PowerPoint</a:t>
            </a:r>
            <a:endParaRPr b="1" u="sng"/>
          </a:p>
        </p:txBody>
      </p:sp>
      <p:sp>
        <p:nvSpPr>
          <p:cNvPr id="92" name="Google Shape;92;p17"/>
          <p:cNvSpPr txBox="1"/>
          <p:nvPr>
            <p:ph idx="1" type="body"/>
          </p:nvPr>
        </p:nvSpPr>
        <p:spPr>
          <a:xfrm>
            <a:off x="311700" y="1117175"/>
            <a:ext cx="8520600" cy="38091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500" u="sng">
                <a:latin typeface="Calibri"/>
                <a:ea typeface="Calibri"/>
                <a:cs typeface="Calibri"/>
                <a:sym typeface="Calibri"/>
              </a:rPr>
              <a:t>Economy and Power</a:t>
            </a:r>
            <a:r>
              <a:rPr lang="en-GB" sz="2500">
                <a:latin typeface="Calibri"/>
                <a:ea typeface="Calibri"/>
                <a:cs typeface="Calibri"/>
                <a:sym typeface="Calibri"/>
              </a:rPr>
              <a:t> </a:t>
            </a:r>
            <a:r>
              <a:rPr lang="en-GB" sz="2500">
                <a:latin typeface="Calibri"/>
                <a:ea typeface="Calibri"/>
                <a:cs typeface="Calibri"/>
                <a:sym typeface="Calibri"/>
              </a:rPr>
              <a:t>- what does it mean? </a:t>
            </a:r>
            <a:endParaRPr sz="1700">
              <a:latin typeface="Calibri"/>
              <a:ea typeface="Calibri"/>
              <a:cs typeface="Calibri"/>
              <a:sym typeface="Calibri"/>
            </a:endParaRPr>
          </a:p>
          <a:p>
            <a:pPr indent="-368300" lvl="0" marL="457200" rtl="0" algn="l">
              <a:spcBef>
                <a:spcPts val="0"/>
              </a:spcBef>
              <a:spcAft>
                <a:spcPts val="0"/>
              </a:spcAft>
              <a:buSzPts val="2200"/>
              <a:buFont typeface="Calibri"/>
              <a:buChar char="-"/>
            </a:pPr>
            <a:r>
              <a:rPr lang="en-GB" sz="2200">
                <a:latin typeface="Calibri"/>
                <a:ea typeface="Calibri"/>
                <a:cs typeface="Calibri"/>
                <a:sym typeface="Calibri"/>
              </a:rPr>
              <a:t>How does the economy affect our world? </a:t>
            </a:r>
            <a:endParaRPr sz="2200">
              <a:latin typeface="Calibri"/>
              <a:ea typeface="Calibri"/>
              <a:cs typeface="Calibri"/>
              <a:sym typeface="Calibri"/>
            </a:endParaRPr>
          </a:p>
          <a:p>
            <a:pPr indent="-368300" lvl="0" marL="457200" rtl="0" algn="l">
              <a:spcBef>
                <a:spcPts val="0"/>
              </a:spcBef>
              <a:spcAft>
                <a:spcPts val="0"/>
              </a:spcAft>
              <a:buSzPts val="2200"/>
              <a:buFont typeface="Calibri"/>
              <a:buChar char="-"/>
            </a:pPr>
            <a:r>
              <a:rPr lang="en-GB" sz="2200">
                <a:latin typeface="Calibri"/>
                <a:ea typeface="Calibri"/>
                <a:cs typeface="Calibri"/>
                <a:sym typeface="Calibri"/>
              </a:rPr>
              <a:t>How can we use the economy to allow everyone to grow and flourish?</a:t>
            </a:r>
            <a:endParaRPr sz="2200">
              <a:latin typeface="Calibri"/>
              <a:ea typeface="Calibri"/>
              <a:cs typeface="Calibri"/>
              <a:sym typeface="Calibri"/>
            </a:endParaRPr>
          </a:p>
          <a:p>
            <a:pPr indent="-368300" lvl="0" marL="457200" rtl="0" algn="l">
              <a:spcBef>
                <a:spcPts val="0"/>
              </a:spcBef>
              <a:spcAft>
                <a:spcPts val="0"/>
              </a:spcAft>
              <a:buSzPts val="2200"/>
              <a:buFont typeface="Calibri"/>
              <a:buChar char="-"/>
            </a:pPr>
            <a:r>
              <a:rPr lang="en-GB" sz="2200">
                <a:latin typeface="Calibri"/>
                <a:ea typeface="Calibri"/>
                <a:cs typeface="Calibri"/>
                <a:sym typeface="Calibri"/>
              </a:rPr>
              <a:t>How has power changed over time? Has this allowed people to feel valued, to grow and flourish? </a:t>
            </a:r>
            <a:endParaRPr sz="2200">
              <a:latin typeface="Calibri"/>
              <a:ea typeface="Calibri"/>
              <a:cs typeface="Calibri"/>
              <a:sym typeface="Calibri"/>
            </a:endParaRPr>
          </a:p>
          <a:p>
            <a:pPr indent="0" lvl="0" marL="457200" rtl="0" algn="l">
              <a:spcBef>
                <a:spcPts val="0"/>
              </a:spcBef>
              <a:spcAft>
                <a:spcPts val="0"/>
              </a:spcAft>
              <a:buNone/>
            </a:pPr>
            <a:r>
              <a:t/>
            </a:r>
            <a:endParaRPr sz="2100">
              <a:latin typeface="Calibri"/>
              <a:ea typeface="Calibri"/>
              <a:cs typeface="Calibri"/>
              <a:sym typeface="Calibri"/>
            </a:endParaRPr>
          </a:p>
        </p:txBody>
      </p:sp>
      <p:pic>
        <p:nvPicPr>
          <p:cNvPr id="93" name="Google Shape;93;p17"/>
          <p:cNvPicPr preferRelativeResize="0"/>
          <p:nvPr/>
        </p:nvPicPr>
        <p:blipFill>
          <a:blip r:embed="rId3">
            <a:alphaModFix/>
          </a:blip>
          <a:stretch>
            <a:fillRect/>
          </a:stretch>
        </p:blipFill>
        <p:spPr>
          <a:xfrm>
            <a:off x="4137800" y="3831525"/>
            <a:ext cx="1178274" cy="1178276"/>
          </a:xfrm>
          <a:prstGeom prst="rect">
            <a:avLst/>
          </a:prstGeom>
          <a:noFill/>
          <a:ln>
            <a:noFill/>
          </a:ln>
        </p:spPr>
      </p:pic>
      <p:pic>
        <p:nvPicPr>
          <p:cNvPr id="94" name="Google Shape;94;p17"/>
          <p:cNvPicPr preferRelativeResize="0"/>
          <p:nvPr/>
        </p:nvPicPr>
        <p:blipFill>
          <a:blip r:embed="rId4">
            <a:alphaModFix/>
          </a:blip>
          <a:stretch>
            <a:fillRect/>
          </a:stretch>
        </p:blipFill>
        <p:spPr>
          <a:xfrm>
            <a:off x="7644725" y="191000"/>
            <a:ext cx="1245174" cy="1245174"/>
          </a:xfrm>
          <a:prstGeom prst="rect">
            <a:avLst/>
          </a:prstGeom>
          <a:noFill/>
          <a:ln>
            <a:noFill/>
          </a:ln>
        </p:spPr>
      </p:pic>
      <p:pic>
        <p:nvPicPr>
          <p:cNvPr id="95" name="Google Shape;95;p17"/>
          <p:cNvPicPr preferRelativeResize="0"/>
          <p:nvPr/>
        </p:nvPicPr>
        <p:blipFill>
          <a:blip r:embed="rId5">
            <a:alphaModFix/>
          </a:blip>
          <a:stretch>
            <a:fillRect/>
          </a:stretch>
        </p:blipFill>
        <p:spPr>
          <a:xfrm>
            <a:off x="311700" y="190998"/>
            <a:ext cx="1487650" cy="99114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101" name="Google Shape;101;p18"/>
          <p:cNvSpPr txBox="1"/>
          <p:nvPr>
            <p:ph idx="1" type="body"/>
          </p:nvPr>
        </p:nvSpPr>
        <p:spPr>
          <a:xfrm>
            <a:off x="311700" y="1017725"/>
            <a:ext cx="8520600" cy="3885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3471" u="sng">
                <a:latin typeface="Calibri"/>
                <a:ea typeface="Calibri"/>
                <a:cs typeface="Calibri"/>
                <a:sym typeface="Calibri"/>
              </a:rPr>
              <a:t>Science</a:t>
            </a:r>
            <a:r>
              <a:rPr lang="en-GB" sz="3471">
                <a:latin typeface="Calibri"/>
                <a:ea typeface="Calibri"/>
                <a:cs typeface="Calibri"/>
                <a:sym typeface="Calibri"/>
              </a:rPr>
              <a:t>- What does it mean? </a:t>
            </a:r>
            <a:endParaRPr sz="3471">
              <a:latin typeface="Calibri"/>
              <a:ea typeface="Calibri"/>
              <a:cs typeface="Calibri"/>
              <a:sym typeface="Calibri"/>
            </a:endParaRPr>
          </a:p>
          <a:p>
            <a:pPr indent="0" lvl="0" marL="0" rtl="0" algn="l">
              <a:spcBef>
                <a:spcPts val="0"/>
              </a:spcBef>
              <a:spcAft>
                <a:spcPts val="0"/>
              </a:spcAft>
              <a:buNone/>
            </a:pPr>
            <a:r>
              <a:t/>
            </a:r>
            <a:endParaRPr sz="1900">
              <a:latin typeface="Calibri"/>
              <a:ea typeface="Calibri"/>
              <a:cs typeface="Calibri"/>
              <a:sym typeface="Calibri"/>
            </a:endParaRPr>
          </a:p>
          <a:p>
            <a:pPr indent="0" lvl="0" marL="0" rtl="0" algn="l">
              <a:spcBef>
                <a:spcPts val="0"/>
              </a:spcBef>
              <a:spcAft>
                <a:spcPts val="0"/>
              </a:spcAft>
              <a:buNone/>
            </a:pPr>
            <a:r>
              <a:rPr lang="en-GB" sz="2716">
                <a:solidFill>
                  <a:srgbClr val="333333"/>
                </a:solidFill>
                <a:latin typeface="Calibri"/>
                <a:ea typeface="Calibri"/>
                <a:cs typeface="Calibri"/>
                <a:sym typeface="Calibri"/>
              </a:rPr>
              <a:t>Science is the study of the physical and natural world through observation, experimentation, and the testing of ideas against the results and information we have collected. </a:t>
            </a:r>
            <a:endParaRPr sz="2716">
              <a:solidFill>
                <a:srgbClr val="333333"/>
              </a:solidFill>
              <a:latin typeface="Calibri"/>
              <a:ea typeface="Calibri"/>
              <a:cs typeface="Calibri"/>
              <a:sym typeface="Calibri"/>
            </a:endParaRPr>
          </a:p>
        </p:txBody>
      </p:sp>
      <p:pic>
        <p:nvPicPr>
          <p:cNvPr id="102" name="Google Shape;102;p18"/>
          <p:cNvPicPr preferRelativeResize="0"/>
          <p:nvPr/>
        </p:nvPicPr>
        <p:blipFill>
          <a:blip r:embed="rId3">
            <a:alphaModFix/>
          </a:blip>
          <a:stretch>
            <a:fillRect/>
          </a:stretch>
        </p:blipFill>
        <p:spPr>
          <a:xfrm>
            <a:off x="7694850" y="3714751"/>
            <a:ext cx="1295150" cy="12951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08" name="Google Shape;108;p19"/>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fontScale="92500" lnSpcReduction="20000"/>
          </a:bodyPr>
          <a:lstStyle/>
          <a:p>
            <a:pPr indent="0" lvl="0" marL="0" rtl="0" algn="ctr">
              <a:lnSpc>
                <a:spcPct val="115000"/>
              </a:lnSpc>
              <a:spcBef>
                <a:spcPts val="0"/>
              </a:spcBef>
              <a:spcAft>
                <a:spcPts val="0"/>
              </a:spcAft>
              <a:buSzPct val="75000"/>
              <a:buNone/>
            </a:pPr>
            <a:r>
              <a:rPr b="1" lang="en-GB" sz="2400" u="sng">
                <a:latin typeface="Calibri"/>
                <a:ea typeface="Calibri"/>
                <a:cs typeface="Calibri"/>
                <a:sym typeface="Calibri"/>
              </a:rPr>
              <a:t>Science</a:t>
            </a:r>
            <a:r>
              <a:rPr lang="en-GB" sz="2400">
                <a:latin typeface="Calibri"/>
                <a:ea typeface="Calibri"/>
                <a:cs typeface="Calibri"/>
                <a:sym typeface="Calibri"/>
              </a:rPr>
              <a:t> - what skill do we need to be a Scientist? </a:t>
            </a:r>
            <a:endParaRPr sz="2400">
              <a:latin typeface="Calibri"/>
              <a:ea typeface="Calibri"/>
              <a:cs typeface="Calibri"/>
              <a:sym typeface="Calibri"/>
            </a:endParaRPr>
          </a:p>
          <a:p>
            <a:pPr indent="0" lvl="0" marL="0" rtl="0" algn="l">
              <a:lnSpc>
                <a:spcPct val="115000"/>
              </a:lnSpc>
              <a:spcBef>
                <a:spcPts val="0"/>
              </a:spcBef>
              <a:spcAft>
                <a:spcPts val="0"/>
              </a:spcAft>
              <a:buSzPct val="100000"/>
              <a:buNone/>
            </a:pPr>
            <a:r>
              <a:rPr b="1" lang="en-GB" u="sng">
                <a:latin typeface="Calibri"/>
                <a:ea typeface="Calibri"/>
                <a:cs typeface="Calibri"/>
                <a:sym typeface="Calibri"/>
              </a:rPr>
              <a:t>Knowledge </a:t>
            </a:r>
            <a:r>
              <a:rPr lang="en-GB">
                <a:latin typeface="Calibri"/>
                <a:ea typeface="Calibri"/>
                <a:cs typeface="Calibri"/>
                <a:sym typeface="Calibri"/>
              </a:rPr>
              <a:t>we gather: </a:t>
            </a:r>
            <a:endParaRPr>
              <a:latin typeface="Calibri"/>
              <a:ea typeface="Calibri"/>
              <a:cs typeface="Calibri"/>
              <a:sym typeface="Calibri"/>
            </a:endParaRPr>
          </a:p>
          <a:p>
            <a:pPr indent="0" lvl="0" marL="0" rtl="0" algn="l">
              <a:lnSpc>
                <a:spcPct val="115000"/>
              </a:lnSpc>
              <a:spcBef>
                <a:spcPts val="0"/>
              </a:spcBef>
              <a:spcAft>
                <a:spcPts val="0"/>
              </a:spcAft>
              <a:buSzPct val="100000"/>
              <a:buNone/>
            </a:pPr>
            <a:r>
              <a:rPr lang="en-GB">
                <a:latin typeface="Calibri"/>
                <a:ea typeface="Calibri"/>
                <a:cs typeface="Calibri"/>
                <a:sym typeface="Calibri"/>
              </a:rPr>
              <a:t>We gather knowledge on: Plants, Animals Including Humans, Living </a:t>
            </a:r>
            <a:r>
              <a:rPr lang="en-GB">
                <a:latin typeface="Calibri"/>
                <a:ea typeface="Calibri"/>
                <a:cs typeface="Calibri"/>
                <a:sym typeface="Calibri"/>
              </a:rPr>
              <a:t>things</a:t>
            </a:r>
            <a:r>
              <a:rPr lang="en-GB">
                <a:latin typeface="Calibri"/>
                <a:ea typeface="Calibri"/>
                <a:cs typeface="Calibri"/>
                <a:sym typeface="Calibri"/>
              </a:rPr>
              <a:t> and their Habitats, Everyday Materials, Seasonal Changes and Making Connections. </a:t>
            </a:r>
            <a:endParaRPr>
              <a:latin typeface="Calibri"/>
              <a:ea typeface="Calibri"/>
              <a:cs typeface="Calibri"/>
              <a:sym typeface="Calibri"/>
            </a:endParaRPr>
          </a:p>
          <a:p>
            <a:pPr indent="0" lvl="0" marL="0" rtl="0" algn="l">
              <a:lnSpc>
                <a:spcPct val="115000"/>
              </a:lnSpc>
              <a:spcBef>
                <a:spcPts val="1200"/>
              </a:spcBef>
              <a:spcAft>
                <a:spcPts val="0"/>
              </a:spcAft>
              <a:buSzPct val="100000"/>
              <a:buNone/>
            </a:pPr>
            <a:r>
              <a:rPr b="1" lang="en-GB" u="sng">
                <a:latin typeface="Calibri"/>
                <a:ea typeface="Calibri"/>
                <a:cs typeface="Calibri"/>
                <a:sym typeface="Calibri"/>
              </a:rPr>
              <a:t>Skills </a:t>
            </a:r>
            <a:r>
              <a:rPr lang="en-GB">
                <a:latin typeface="Calibri"/>
                <a:ea typeface="Calibri"/>
                <a:cs typeface="Calibri"/>
                <a:sym typeface="Calibri"/>
              </a:rPr>
              <a:t>we need to use to work Scientifically are: </a:t>
            </a:r>
            <a:endParaRPr>
              <a:latin typeface="Calibri"/>
              <a:ea typeface="Calibri"/>
              <a:cs typeface="Calibri"/>
              <a:sym typeface="Calibri"/>
            </a:endParaRPr>
          </a:p>
          <a:p>
            <a:pPr indent="-334327" lvl="0" marL="457200" rtl="0" algn="l">
              <a:lnSpc>
                <a:spcPct val="115000"/>
              </a:lnSpc>
              <a:spcBef>
                <a:spcPts val="1200"/>
              </a:spcBef>
              <a:spcAft>
                <a:spcPts val="0"/>
              </a:spcAft>
              <a:buSzPct val="100000"/>
              <a:buFont typeface="Calibri"/>
              <a:buAutoNum type="arabicPeriod"/>
            </a:pPr>
            <a:r>
              <a:rPr b="1" lang="en-GB">
                <a:latin typeface="Calibri"/>
                <a:ea typeface="Calibri"/>
                <a:cs typeface="Calibri"/>
                <a:sym typeface="Calibri"/>
              </a:rPr>
              <a:t>Asking questions.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a:latin typeface="Calibri"/>
                <a:ea typeface="Calibri"/>
                <a:cs typeface="Calibri"/>
                <a:sym typeface="Calibri"/>
              </a:rPr>
              <a:t>Observing </a:t>
            </a:r>
            <a:endParaRPr b="1">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a:latin typeface="Calibri"/>
                <a:ea typeface="Calibri"/>
                <a:cs typeface="Calibri"/>
                <a:sym typeface="Calibri"/>
              </a:rPr>
              <a:t>Using simple equipment </a:t>
            </a:r>
            <a:endParaRPr b="1">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a:latin typeface="Calibri"/>
                <a:ea typeface="Calibri"/>
                <a:cs typeface="Calibri"/>
                <a:sym typeface="Calibri"/>
              </a:rPr>
              <a:t>Performing tests</a:t>
            </a:r>
            <a:endParaRPr b="1">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a:latin typeface="Calibri"/>
                <a:ea typeface="Calibri"/>
                <a:cs typeface="Calibri"/>
                <a:sym typeface="Calibri"/>
              </a:rPr>
              <a:t>Identifying - </a:t>
            </a:r>
            <a:r>
              <a:rPr lang="en-GB">
                <a:latin typeface="Calibri"/>
                <a:ea typeface="Calibri"/>
                <a:cs typeface="Calibri"/>
                <a:sym typeface="Calibri"/>
              </a:rPr>
              <a:t>finding a difference</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a:latin typeface="Calibri"/>
                <a:ea typeface="Calibri"/>
                <a:cs typeface="Calibri"/>
                <a:sym typeface="Calibri"/>
              </a:rPr>
              <a:t>C</a:t>
            </a:r>
            <a:r>
              <a:rPr b="1" lang="en-GB">
                <a:latin typeface="Calibri"/>
                <a:ea typeface="Calibri"/>
                <a:cs typeface="Calibri"/>
                <a:sym typeface="Calibri"/>
              </a:rPr>
              <a:t>lassifying</a:t>
            </a:r>
            <a:r>
              <a:rPr lang="en-GB">
                <a:latin typeface="Calibri"/>
                <a:ea typeface="Calibri"/>
                <a:cs typeface="Calibri"/>
                <a:sym typeface="Calibri"/>
              </a:rPr>
              <a:t> - orgainising into groups</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a:latin typeface="Calibri"/>
                <a:ea typeface="Calibri"/>
                <a:cs typeface="Calibri"/>
                <a:sym typeface="Calibri"/>
              </a:rPr>
              <a:t>Suggesting answers </a:t>
            </a:r>
            <a:r>
              <a:rPr lang="en-GB">
                <a:latin typeface="Calibri"/>
                <a:ea typeface="Calibri"/>
                <a:cs typeface="Calibri"/>
                <a:sym typeface="Calibri"/>
              </a:rPr>
              <a:t>to our questions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a:latin typeface="Calibri"/>
                <a:ea typeface="Calibri"/>
                <a:cs typeface="Calibri"/>
                <a:sym typeface="Calibri"/>
              </a:rPr>
              <a:t>Gathering</a:t>
            </a:r>
            <a:r>
              <a:rPr lang="en-GB">
                <a:latin typeface="Calibri"/>
                <a:ea typeface="Calibri"/>
                <a:cs typeface="Calibri"/>
                <a:sym typeface="Calibri"/>
              </a:rPr>
              <a:t> and </a:t>
            </a:r>
            <a:r>
              <a:rPr b="1" lang="en-GB">
                <a:latin typeface="Calibri"/>
                <a:ea typeface="Calibri"/>
                <a:cs typeface="Calibri"/>
                <a:sym typeface="Calibri"/>
              </a:rPr>
              <a:t>recording </a:t>
            </a:r>
            <a:r>
              <a:rPr lang="en-GB">
                <a:latin typeface="Calibri"/>
                <a:ea typeface="Calibri"/>
                <a:cs typeface="Calibri"/>
                <a:sym typeface="Calibri"/>
              </a:rPr>
              <a:t>information</a:t>
            </a:r>
            <a:endParaRPr>
              <a:latin typeface="Calibri"/>
              <a:ea typeface="Calibri"/>
              <a:cs typeface="Calibri"/>
              <a:sym typeface="Calibri"/>
            </a:endParaRPr>
          </a:p>
        </p:txBody>
      </p:sp>
      <p:pic>
        <p:nvPicPr>
          <p:cNvPr id="109" name="Google Shape;109;p19"/>
          <p:cNvPicPr preferRelativeResize="0"/>
          <p:nvPr/>
        </p:nvPicPr>
        <p:blipFill>
          <a:blip r:embed="rId3">
            <a:alphaModFix/>
          </a:blip>
          <a:stretch>
            <a:fillRect/>
          </a:stretch>
        </p:blipFill>
        <p:spPr>
          <a:xfrm>
            <a:off x="7513050" y="3990800"/>
            <a:ext cx="1152700" cy="11527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15" name="Google Shape;115;p20"/>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Computing</a:t>
            </a:r>
            <a:r>
              <a:rPr lang="en-GB" sz="2400">
                <a:latin typeface="Calibri"/>
                <a:ea typeface="Calibri"/>
                <a:cs typeface="Calibri"/>
                <a:sym typeface="Calibri"/>
              </a:rPr>
              <a:t> - what does it mean? </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Computing is the study of Computer Science. It teaches us how we can use our computer skills to help us use computers and digital devices really effectively! It also teaches us how these devices work! </a:t>
            </a:r>
            <a:endParaRPr>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We learn about how to use data and information, how digital systems work and how we can programme. It is also how we use digital technology to express ourselves and develop our own ideas for school and future jobs. </a:t>
            </a:r>
            <a:endParaRPr>
              <a:latin typeface="Calibri"/>
              <a:ea typeface="Calibri"/>
              <a:cs typeface="Calibri"/>
              <a:sym typeface="Calibri"/>
            </a:endParaRPr>
          </a:p>
          <a:p>
            <a:pPr indent="0" lvl="0" marL="0" rtl="0" algn="l">
              <a:lnSpc>
                <a:spcPct val="115000"/>
              </a:lnSpc>
              <a:spcBef>
                <a:spcPts val="1200"/>
              </a:spcBef>
              <a:spcAft>
                <a:spcPts val="0"/>
              </a:spcAft>
              <a:buSzPts val="1800"/>
              <a:buNone/>
            </a:pPr>
            <a:r>
              <a:t/>
            </a:r>
            <a:endParaRPr/>
          </a:p>
          <a:p>
            <a:pPr indent="0" lvl="0" marL="0" rtl="0" algn="l">
              <a:lnSpc>
                <a:spcPct val="115000"/>
              </a:lnSpc>
              <a:spcBef>
                <a:spcPts val="1200"/>
              </a:spcBef>
              <a:spcAft>
                <a:spcPts val="1200"/>
              </a:spcAft>
              <a:buSzPts val="1800"/>
              <a:buNone/>
            </a:pPr>
            <a:r>
              <a:t/>
            </a:r>
            <a:endParaRPr/>
          </a:p>
        </p:txBody>
      </p:sp>
      <p:pic>
        <p:nvPicPr>
          <p:cNvPr id="116" name="Google Shape;116;p20"/>
          <p:cNvPicPr preferRelativeResize="0"/>
          <p:nvPr/>
        </p:nvPicPr>
        <p:blipFill>
          <a:blip r:embed="rId3">
            <a:alphaModFix/>
          </a:blip>
          <a:stretch>
            <a:fillRect/>
          </a:stretch>
        </p:blipFill>
        <p:spPr>
          <a:xfrm>
            <a:off x="7329350" y="3451425"/>
            <a:ext cx="1502951" cy="150295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22" name="Google Shape;122;p21"/>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lnSpcReduction="20000"/>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Computing</a:t>
            </a:r>
            <a:r>
              <a:rPr lang="en-GB" sz="2400">
                <a:latin typeface="Calibri"/>
                <a:ea typeface="Calibri"/>
                <a:cs typeface="Calibri"/>
                <a:sym typeface="Calibri"/>
              </a:rPr>
              <a:t> - what skill do we need as a  Computer Scientist? </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Skills we need to use: </a:t>
            </a:r>
            <a:endParaRPr>
              <a:latin typeface="Calibri"/>
              <a:ea typeface="Calibri"/>
              <a:cs typeface="Calibri"/>
              <a:sym typeface="Calibri"/>
            </a:endParaRPr>
          </a:p>
          <a:p>
            <a:pPr indent="-342900" lvl="0" marL="457200" rtl="0" algn="l">
              <a:lnSpc>
                <a:spcPct val="115000"/>
              </a:lnSpc>
              <a:spcBef>
                <a:spcPts val="1200"/>
              </a:spcBef>
              <a:spcAft>
                <a:spcPts val="0"/>
              </a:spcAft>
              <a:buSzPts val="1800"/>
              <a:buFont typeface="Calibri"/>
              <a:buAutoNum type="arabicPeriod"/>
            </a:pPr>
            <a:r>
              <a:rPr lang="en-GB" u="sng">
                <a:latin typeface="Calibri"/>
                <a:ea typeface="Calibri"/>
                <a:cs typeface="Calibri"/>
                <a:sym typeface="Calibri"/>
              </a:rPr>
              <a:t>Digital Literacy</a:t>
            </a:r>
            <a:r>
              <a:rPr lang="en-GB">
                <a:latin typeface="Calibri"/>
                <a:ea typeface="Calibri"/>
                <a:cs typeface="Calibri"/>
                <a:sym typeface="Calibri"/>
              </a:rPr>
              <a:t> = how to </a:t>
            </a:r>
            <a:r>
              <a:rPr b="1" lang="en-GB">
                <a:latin typeface="Calibri"/>
                <a:ea typeface="Calibri"/>
                <a:cs typeface="Calibri"/>
                <a:sym typeface="Calibri"/>
              </a:rPr>
              <a:t>use the internet safely</a:t>
            </a:r>
            <a:r>
              <a:rPr lang="en-GB">
                <a:latin typeface="Calibri"/>
                <a:ea typeface="Calibri"/>
                <a:cs typeface="Calibri"/>
                <a:sym typeface="Calibri"/>
              </a:rPr>
              <a:t> and be a </a:t>
            </a:r>
            <a:r>
              <a:rPr b="1" lang="en-GB">
                <a:latin typeface="Calibri"/>
                <a:ea typeface="Calibri"/>
                <a:cs typeface="Calibri"/>
                <a:sym typeface="Calibri"/>
              </a:rPr>
              <a:t>responsible digital citizen</a:t>
            </a:r>
            <a:endParaRPr b="1">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u="sng">
                <a:latin typeface="Calibri"/>
                <a:ea typeface="Calibri"/>
                <a:cs typeface="Calibri"/>
                <a:sym typeface="Calibri"/>
              </a:rPr>
              <a:t>Computer Science</a:t>
            </a:r>
            <a:r>
              <a:rPr lang="en-GB">
                <a:latin typeface="Calibri"/>
                <a:ea typeface="Calibri"/>
                <a:cs typeface="Calibri"/>
                <a:sym typeface="Calibri"/>
              </a:rPr>
              <a:t> = how do we </a:t>
            </a:r>
            <a:r>
              <a:rPr b="1" lang="en-GB">
                <a:latin typeface="Calibri"/>
                <a:ea typeface="Calibri"/>
                <a:cs typeface="Calibri"/>
                <a:sym typeface="Calibri"/>
              </a:rPr>
              <a:t>program </a:t>
            </a:r>
            <a:r>
              <a:rPr lang="en-GB">
                <a:latin typeface="Calibri"/>
                <a:ea typeface="Calibri"/>
                <a:cs typeface="Calibri"/>
                <a:sym typeface="Calibri"/>
              </a:rPr>
              <a:t>and </a:t>
            </a:r>
            <a:r>
              <a:rPr b="1" lang="en-GB">
                <a:latin typeface="Calibri"/>
                <a:ea typeface="Calibri"/>
                <a:cs typeface="Calibri"/>
                <a:sym typeface="Calibri"/>
              </a:rPr>
              <a:t>understand how </a:t>
            </a:r>
            <a:r>
              <a:rPr b="1" lang="en-GB">
                <a:latin typeface="Calibri"/>
                <a:ea typeface="Calibri"/>
                <a:cs typeface="Calibri"/>
                <a:sym typeface="Calibri"/>
              </a:rPr>
              <a:t>computers</a:t>
            </a:r>
            <a:r>
              <a:rPr b="1" lang="en-GB">
                <a:latin typeface="Calibri"/>
                <a:ea typeface="Calibri"/>
                <a:cs typeface="Calibri"/>
                <a:sym typeface="Calibri"/>
              </a:rPr>
              <a:t> and computer systems work</a:t>
            </a:r>
            <a:endParaRPr b="1">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u="sng">
                <a:latin typeface="Calibri"/>
                <a:ea typeface="Calibri"/>
                <a:cs typeface="Calibri"/>
                <a:sym typeface="Calibri"/>
              </a:rPr>
              <a:t>Information Technology</a:t>
            </a:r>
            <a:r>
              <a:rPr lang="en-GB">
                <a:latin typeface="Calibri"/>
                <a:ea typeface="Calibri"/>
                <a:cs typeface="Calibri"/>
                <a:sym typeface="Calibri"/>
              </a:rPr>
              <a:t> =  how do we </a:t>
            </a:r>
            <a:r>
              <a:rPr b="1" lang="en-GB">
                <a:latin typeface="Calibri"/>
                <a:ea typeface="Calibri"/>
                <a:cs typeface="Calibri"/>
                <a:sym typeface="Calibri"/>
              </a:rPr>
              <a:t>use new technology</a:t>
            </a:r>
            <a:r>
              <a:rPr lang="en-GB">
                <a:latin typeface="Calibri"/>
                <a:ea typeface="Calibri"/>
                <a:cs typeface="Calibri"/>
                <a:sym typeface="Calibri"/>
              </a:rPr>
              <a:t> in the most </a:t>
            </a:r>
            <a:r>
              <a:rPr b="1" lang="en-GB">
                <a:latin typeface="Calibri"/>
                <a:ea typeface="Calibri"/>
                <a:cs typeface="Calibri"/>
                <a:sym typeface="Calibri"/>
              </a:rPr>
              <a:t>creative </a:t>
            </a:r>
            <a:r>
              <a:rPr lang="en-GB">
                <a:latin typeface="Calibri"/>
                <a:ea typeface="Calibri"/>
                <a:cs typeface="Calibri"/>
                <a:sym typeface="Calibri"/>
              </a:rPr>
              <a:t>way</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u="sng">
                <a:latin typeface="Calibri"/>
                <a:ea typeface="Calibri"/>
                <a:cs typeface="Calibri"/>
                <a:sym typeface="Calibri"/>
              </a:rPr>
              <a:t>Computational Thinking</a:t>
            </a:r>
            <a:r>
              <a:rPr lang="en-GB">
                <a:latin typeface="Calibri"/>
                <a:ea typeface="Calibri"/>
                <a:cs typeface="Calibri"/>
                <a:sym typeface="Calibri"/>
              </a:rPr>
              <a:t> = how do we use </a:t>
            </a:r>
            <a:r>
              <a:rPr b="1" lang="en-GB">
                <a:latin typeface="Calibri"/>
                <a:ea typeface="Calibri"/>
                <a:cs typeface="Calibri"/>
                <a:sym typeface="Calibri"/>
              </a:rPr>
              <a:t>logic </a:t>
            </a:r>
            <a:r>
              <a:rPr lang="en-GB">
                <a:latin typeface="Calibri"/>
                <a:ea typeface="Calibri"/>
                <a:cs typeface="Calibri"/>
                <a:sym typeface="Calibri"/>
              </a:rPr>
              <a:t>(have a system), </a:t>
            </a:r>
            <a:r>
              <a:rPr b="1" lang="en-GB">
                <a:latin typeface="Calibri"/>
                <a:ea typeface="Calibri"/>
                <a:cs typeface="Calibri"/>
                <a:sym typeface="Calibri"/>
              </a:rPr>
              <a:t>abstraction </a:t>
            </a:r>
            <a:r>
              <a:rPr lang="en-GB">
                <a:latin typeface="Calibri"/>
                <a:ea typeface="Calibri"/>
                <a:cs typeface="Calibri"/>
                <a:sym typeface="Calibri"/>
              </a:rPr>
              <a:t>(simplify ideas)</a:t>
            </a:r>
            <a:r>
              <a:rPr lang="en-GB">
                <a:latin typeface="Calibri"/>
                <a:ea typeface="Calibri"/>
                <a:cs typeface="Calibri"/>
                <a:sym typeface="Calibri"/>
              </a:rPr>
              <a:t>, </a:t>
            </a:r>
            <a:r>
              <a:rPr lang="en-GB">
                <a:latin typeface="Calibri"/>
                <a:ea typeface="Calibri"/>
                <a:cs typeface="Calibri"/>
                <a:sym typeface="Calibri"/>
              </a:rPr>
              <a:t> </a:t>
            </a:r>
            <a:r>
              <a:rPr b="1" lang="en-GB">
                <a:latin typeface="Calibri"/>
                <a:ea typeface="Calibri"/>
                <a:cs typeface="Calibri"/>
                <a:sym typeface="Calibri"/>
              </a:rPr>
              <a:t>algorithms</a:t>
            </a:r>
            <a:r>
              <a:rPr lang="en-GB">
                <a:latin typeface="Calibri"/>
                <a:ea typeface="Calibri"/>
                <a:cs typeface="Calibri"/>
                <a:sym typeface="Calibri"/>
              </a:rPr>
              <a:t> (instructions), </a:t>
            </a:r>
            <a:r>
              <a:rPr lang="en-GB">
                <a:latin typeface="Calibri"/>
                <a:ea typeface="Calibri"/>
                <a:cs typeface="Calibri"/>
                <a:sym typeface="Calibri"/>
              </a:rPr>
              <a:t> </a:t>
            </a:r>
            <a:r>
              <a:rPr b="1" lang="en-GB">
                <a:latin typeface="Calibri"/>
                <a:ea typeface="Calibri"/>
                <a:cs typeface="Calibri"/>
                <a:sym typeface="Calibri"/>
              </a:rPr>
              <a:t>patterns</a:t>
            </a:r>
            <a:r>
              <a:rPr lang="en-GB">
                <a:latin typeface="Calibri"/>
                <a:ea typeface="Calibri"/>
                <a:cs typeface="Calibri"/>
                <a:sym typeface="Calibri"/>
              </a:rPr>
              <a:t>, </a:t>
            </a:r>
            <a:r>
              <a:rPr b="1" lang="en-GB">
                <a:latin typeface="Calibri"/>
                <a:ea typeface="Calibri"/>
                <a:cs typeface="Calibri"/>
                <a:sym typeface="Calibri"/>
              </a:rPr>
              <a:t>decomposition </a:t>
            </a:r>
            <a:r>
              <a:rPr lang="en-GB">
                <a:latin typeface="Calibri"/>
                <a:ea typeface="Calibri"/>
                <a:cs typeface="Calibri"/>
                <a:sym typeface="Calibri"/>
              </a:rPr>
              <a:t>(break a problem down) and </a:t>
            </a:r>
            <a:r>
              <a:rPr b="1" lang="en-GB">
                <a:latin typeface="Calibri"/>
                <a:ea typeface="Calibri"/>
                <a:cs typeface="Calibri"/>
                <a:sym typeface="Calibri"/>
              </a:rPr>
              <a:t>evaluation </a:t>
            </a:r>
            <a:r>
              <a:rPr lang="en-GB">
                <a:latin typeface="Calibri"/>
                <a:ea typeface="Calibri"/>
                <a:cs typeface="Calibri"/>
                <a:sym typeface="Calibri"/>
              </a:rPr>
              <a:t>(how can we improve)</a:t>
            </a:r>
            <a:r>
              <a:rPr b="1" lang="en-GB">
                <a:latin typeface="Calibri"/>
                <a:ea typeface="Calibri"/>
                <a:cs typeface="Calibri"/>
                <a:sym typeface="Calibri"/>
              </a:rPr>
              <a:t> </a:t>
            </a:r>
            <a:r>
              <a:rPr lang="en-GB">
                <a:latin typeface="Calibri"/>
                <a:ea typeface="Calibri"/>
                <a:cs typeface="Calibri"/>
                <a:sym typeface="Calibri"/>
              </a:rPr>
              <a:t>and </a:t>
            </a:r>
            <a:r>
              <a:rPr b="1" lang="en-GB">
                <a:latin typeface="Calibri"/>
                <a:ea typeface="Calibri"/>
                <a:cs typeface="Calibri"/>
                <a:sym typeface="Calibri"/>
              </a:rPr>
              <a:t>Approaches </a:t>
            </a:r>
            <a:r>
              <a:rPr lang="en-GB">
                <a:latin typeface="Calibri"/>
                <a:ea typeface="Calibri"/>
                <a:cs typeface="Calibri"/>
                <a:sym typeface="Calibri"/>
              </a:rPr>
              <a:t>(</a:t>
            </a:r>
            <a:r>
              <a:rPr b="1" lang="en-GB">
                <a:latin typeface="Calibri"/>
                <a:ea typeface="Calibri"/>
                <a:cs typeface="Calibri"/>
                <a:sym typeface="Calibri"/>
              </a:rPr>
              <a:t>tinkering</a:t>
            </a:r>
            <a:r>
              <a:rPr lang="en-GB">
                <a:latin typeface="Calibri"/>
                <a:ea typeface="Calibri"/>
                <a:cs typeface="Calibri"/>
                <a:sym typeface="Calibri"/>
              </a:rPr>
              <a:t>, </a:t>
            </a:r>
            <a:r>
              <a:rPr b="1" lang="en-GB">
                <a:latin typeface="Calibri"/>
                <a:ea typeface="Calibri"/>
                <a:cs typeface="Calibri"/>
                <a:sym typeface="Calibri"/>
              </a:rPr>
              <a:t>creating</a:t>
            </a:r>
            <a:r>
              <a:rPr lang="en-GB">
                <a:latin typeface="Calibri"/>
                <a:ea typeface="Calibri"/>
                <a:cs typeface="Calibri"/>
                <a:sym typeface="Calibri"/>
              </a:rPr>
              <a:t>, </a:t>
            </a:r>
            <a:r>
              <a:rPr b="1" lang="en-GB">
                <a:latin typeface="Calibri"/>
                <a:ea typeface="Calibri"/>
                <a:cs typeface="Calibri"/>
                <a:sym typeface="Calibri"/>
              </a:rPr>
              <a:t>debugging</a:t>
            </a:r>
            <a:r>
              <a:rPr lang="en-GB">
                <a:latin typeface="Calibri"/>
                <a:ea typeface="Calibri"/>
                <a:cs typeface="Calibri"/>
                <a:sym typeface="Calibri"/>
              </a:rPr>
              <a:t>, </a:t>
            </a:r>
            <a:r>
              <a:rPr b="1" lang="en-GB">
                <a:latin typeface="Calibri"/>
                <a:ea typeface="Calibri"/>
                <a:cs typeface="Calibri"/>
                <a:sym typeface="Calibri"/>
              </a:rPr>
              <a:t>persevering </a:t>
            </a:r>
            <a:r>
              <a:rPr lang="en-GB">
                <a:latin typeface="Calibri"/>
                <a:ea typeface="Calibri"/>
                <a:cs typeface="Calibri"/>
                <a:sym typeface="Calibri"/>
              </a:rPr>
              <a:t>and </a:t>
            </a:r>
            <a:r>
              <a:rPr b="1" lang="en-GB">
                <a:latin typeface="Calibri"/>
                <a:ea typeface="Calibri"/>
                <a:cs typeface="Calibri"/>
                <a:sym typeface="Calibri"/>
              </a:rPr>
              <a:t>collaborating</a:t>
            </a:r>
            <a:r>
              <a:rPr lang="en-GB">
                <a:latin typeface="Calibri"/>
                <a:ea typeface="Calibri"/>
                <a:cs typeface="Calibri"/>
                <a:sym typeface="Calibri"/>
              </a:rPr>
              <a:t>)</a:t>
            </a:r>
            <a:endParaRPr>
              <a:latin typeface="Calibri"/>
              <a:ea typeface="Calibri"/>
              <a:cs typeface="Calibri"/>
              <a:sym typeface="Calibri"/>
            </a:endParaRPr>
          </a:p>
          <a:p>
            <a:pPr indent="0" lvl="0" marL="0" rtl="0" algn="ctr">
              <a:lnSpc>
                <a:spcPct val="115000"/>
              </a:lnSpc>
              <a:spcBef>
                <a:spcPts val="1200"/>
              </a:spcBef>
              <a:spcAft>
                <a:spcPts val="0"/>
              </a:spcAft>
              <a:buNone/>
            </a:pPr>
            <a:r>
              <a:rPr b="1" i="1" lang="en-GB">
                <a:latin typeface="Calibri"/>
                <a:ea typeface="Calibri"/>
                <a:cs typeface="Calibri"/>
                <a:sym typeface="Calibri"/>
              </a:rPr>
              <a:t>Digital Literacy / Computer Science / Information Technology/ Computational Thinking</a:t>
            </a:r>
            <a:endParaRPr b="1" i="1"/>
          </a:p>
        </p:txBody>
      </p:sp>
      <p:pic>
        <p:nvPicPr>
          <p:cNvPr id="123" name="Google Shape;123;p21"/>
          <p:cNvPicPr preferRelativeResize="0"/>
          <p:nvPr/>
        </p:nvPicPr>
        <p:blipFill>
          <a:blip r:embed="rId3">
            <a:alphaModFix/>
          </a:blip>
          <a:stretch>
            <a:fillRect/>
          </a:stretch>
        </p:blipFill>
        <p:spPr>
          <a:xfrm>
            <a:off x="7749925" y="81375"/>
            <a:ext cx="1152700" cy="11527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2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29" name="Google Shape;129;p22"/>
          <p:cNvSpPr txBox="1"/>
          <p:nvPr>
            <p:ph idx="1" type="body"/>
          </p:nvPr>
        </p:nvSpPr>
        <p:spPr>
          <a:xfrm>
            <a:off x="311700" y="1234075"/>
            <a:ext cx="8520600" cy="3620100"/>
          </a:xfrm>
          <a:prstGeom prst="rect">
            <a:avLst/>
          </a:prstGeom>
          <a:noFill/>
          <a:ln>
            <a:noFill/>
          </a:ln>
        </p:spPr>
        <p:txBody>
          <a:bodyPr anchorCtr="0" anchor="t" bIns="91425" lIns="91425" spcFirstLastPara="1" rIns="91425" wrap="square" tIns="91425">
            <a:normAutofit lnSpcReduction="20000"/>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Music</a:t>
            </a:r>
            <a:r>
              <a:rPr lang="en-GB" sz="2400">
                <a:latin typeface="Calibri"/>
                <a:ea typeface="Calibri"/>
                <a:cs typeface="Calibri"/>
                <a:sym typeface="Calibri"/>
              </a:rPr>
              <a:t> - what does it mean? </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Music is the study of our lives, it is the exploration of the sound that is all around us. Music allows us to help you understand, perform and create using sound.  </a:t>
            </a:r>
            <a:endParaRPr>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M</a:t>
            </a:r>
            <a:r>
              <a:rPr lang="en-GB">
                <a:latin typeface="Calibri"/>
                <a:ea typeface="Calibri"/>
                <a:cs typeface="Calibri"/>
                <a:sym typeface="Calibri"/>
              </a:rPr>
              <a:t>usic has the power to bring communities together through whole-school singing, ensemble playing, experimenting with the creative process and, through the love of listening to friends and fellow pupils, performing. The sheer joy of music can feed the soul of our school community, enriching each of you while strengthening the shared bonds of support and trust which makes us a great school.</a:t>
            </a:r>
            <a:endParaRPr>
              <a:latin typeface="Calibri"/>
              <a:ea typeface="Calibri"/>
              <a:cs typeface="Calibri"/>
              <a:sym typeface="Calibri"/>
            </a:endParaRPr>
          </a:p>
          <a:p>
            <a:pPr indent="0" lvl="0" marL="0" rtl="0" algn="l">
              <a:lnSpc>
                <a:spcPct val="115000"/>
              </a:lnSpc>
              <a:spcBef>
                <a:spcPts val="1200"/>
              </a:spcBef>
              <a:spcAft>
                <a:spcPts val="0"/>
              </a:spcAft>
              <a:buSzPts val="1800"/>
              <a:buNone/>
            </a:pPr>
            <a:r>
              <a:t/>
            </a:r>
            <a:endParaRPr/>
          </a:p>
          <a:p>
            <a:pPr indent="0" lvl="0" marL="0" rtl="0" algn="l">
              <a:lnSpc>
                <a:spcPct val="115000"/>
              </a:lnSpc>
              <a:spcBef>
                <a:spcPts val="1200"/>
              </a:spcBef>
              <a:spcAft>
                <a:spcPts val="1200"/>
              </a:spcAft>
              <a:buSzPts val="1800"/>
              <a:buNone/>
            </a:pPr>
            <a:r>
              <a:t/>
            </a:r>
            <a:endParaRPr/>
          </a:p>
        </p:txBody>
      </p:sp>
      <p:pic>
        <p:nvPicPr>
          <p:cNvPr id="130" name="Google Shape;130;p22"/>
          <p:cNvPicPr preferRelativeResize="0"/>
          <p:nvPr/>
        </p:nvPicPr>
        <p:blipFill>
          <a:blip r:embed="rId3">
            <a:alphaModFix/>
          </a:blip>
          <a:stretch>
            <a:fillRect/>
          </a:stretch>
        </p:blipFill>
        <p:spPr>
          <a:xfrm>
            <a:off x="6823150" y="3551450"/>
            <a:ext cx="2009150" cy="15028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36" name="Google Shape;136;p23"/>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Music</a:t>
            </a:r>
            <a:r>
              <a:rPr lang="en-GB" sz="2400">
                <a:latin typeface="Calibri"/>
                <a:ea typeface="Calibri"/>
                <a:cs typeface="Calibri"/>
                <a:sym typeface="Calibri"/>
              </a:rPr>
              <a:t> - what skill do we need as a  Musician?  </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Skills we need to use: </a:t>
            </a:r>
            <a:endParaRPr>
              <a:latin typeface="Calibri"/>
              <a:ea typeface="Calibri"/>
              <a:cs typeface="Calibri"/>
              <a:sym typeface="Calibri"/>
            </a:endParaRPr>
          </a:p>
          <a:p>
            <a:pPr indent="-342900" lvl="0" marL="457200" rtl="0" algn="l">
              <a:lnSpc>
                <a:spcPct val="115000"/>
              </a:lnSpc>
              <a:spcBef>
                <a:spcPts val="1200"/>
              </a:spcBef>
              <a:spcAft>
                <a:spcPts val="0"/>
              </a:spcAft>
              <a:buSzPts val="1800"/>
              <a:buFont typeface="Calibri"/>
              <a:buAutoNum type="arabicPeriod"/>
            </a:pPr>
            <a:r>
              <a:rPr b="1" lang="en-GB" u="sng">
                <a:latin typeface="Calibri"/>
                <a:ea typeface="Calibri"/>
                <a:cs typeface="Calibri"/>
                <a:sym typeface="Calibri"/>
              </a:rPr>
              <a:t>Singing </a:t>
            </a:r>
            <a:r>
              <a:rPr lang="en-GB">
                <a:latin typeface="Calibri"/>
                <a:ea typeface="Calibri"/>
                <a:cs typeface="Calibri"/>
                <a:sym typeface="Calibri"/>
              </a:rPr>
              <a:t>songs with control and using voices expressively.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b="1" lang="en-GB" u="sng">
                <a:latin typeface="Calibri"/>
                <a:ea typeface="Calibri"/>
                <a:cs typeface="Calibri"/>
                <a:sym typeface="Calibri"/>
              </a:rPr>
              <a:t>Listen </a:t>
            </a:r>
            <a:r>
              <a:rPr lang="en-GB">
                <a:latin typeface="Calibri"/>
                <a:ea typeface="Calibri"/>
                <a:cs typeface="Calibri"/>
                <a:sym typeface="Calibri"/>
              </a:rPr>
              <a:t>with care and enjoy different recorded music</a:t>
            </a:r>
            <a:endParaRPr b="1" u="sng">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Explore sounds and identify, </a:t>
            </a:r>
            <a:r>
              <a:rPr b="1" lang="en-GB" u="sng">
                <a:latin typeface="Calibri"/>
                <a:ea typeface="Calibri"/>
                <a:cs typeface="Calibri"/>
                <a:sym typeface="Calibri"/>
              </a:rPr>
              <a:t>create and make</a:t>
            </a:r>
            <a:r>
              <a:rPr lang="en-GB">
                <a:latin typeface="Calibri"/>
                <a:ea typeface="Calibri"/>
                <a:cs typeface="Calibri"/>
                <a:sym typeface="Calibri"/>
              </a:rPr>
              <a:t> sounds to accompany songs and play melodies.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b="1" lang="en-GB" u="sng">
                <a:latin typeface="Calibri"/>
                <a:ea typeface="Calibri"/>
                <a:cs typeface="Calibri"/>
                <a:sym typeface="Calibri"/>
              </a:rPr>
              <a:t>Play instruments</a:t>
            </a:r>
            <a:r>
              <a:rPr lang="en-GB">
                <a:latin typeface="Calibri"/>
                <a:ea typeface="Calibri"/>
                <a:cs typeface="Calibri"/>
                <a:sym typeface="Calibri"/>
              </a:rPr>
              <a:t> with control (tuned and untuned)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Develop </a:t>
            </a:r>
            <a:r>
              <a:rPr b="1" lang="en-GB" u="sng">
                <a:latin typeface="Calibri"/>
                <a:ea typeface="Calibri"/>
                <a:cs typeface="Calibri"/>
                <a:sym typeface="Calibri"/>
              </a:rPr>
              <a:t>performance skills </a:t>
            </a:r>
            <a:endParaRPr b="1" u="sng">
              <a:latin typeface="Calibri"/>
              <a:ea typeface="Calibri"/>
              <a:cs typeface="Calibri"/>
              <a:sym typeface="Calibri"/>
            </a:endParaRPr>
          </a:p>
          <a:p>
            <a:pPr indent="0" lvl="0" marL="0" rtl="0" algn="l">
              <a:lnSpc>
                <a:spcPct val="115000"/>
              </a:lnSpc>
              <a:spcBef>
                <a:spcPts val="1200"/>
              </a:spcBef>
              <a:spcAft>
                <a:spcPts val="0"/>
              </a:spcAft>
              <a:buNone/>
            </a:pPr>
            <a:r>
              <a:t/>
            </a:r>
            <a:endParaRPr b="1" u="sng">
              <a:latin typeface="Calibri"/>
              <a:ea typeface="Calibri"/>
              <a:cs typeface="Calibri"/>
              <a:sym typeface="Calibri"/>
            </a:endParaRPr>
          </a:p>
        </p:txBody>
      </p:sp>
      <p:pic>
        <p:nvPicPr>
          <p:cNvPr id="137" name="Google Shape;137;p23"/>
          <p:cNvPicPr preferRelativeResize="0"/>
          <p:nvPr/>
        </p:nvPicPr>
        <p:blipFill>
          <a:blip r:embed="rId3">
            <a:alphaModFix/>
          </a:blip>
          <a:stretch>
            <a:fillRect/>
          </a:stretch>
        </p:blipFill>
        <p:spPr>
          <a:xfrm>
            <a:off x="6823150" y="3551450"/>
            <a:ext cx="2009150" cy="15028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143" name="Google Shape;143;p24"/>
          <p:cNvSpPr txBox="1"/>
          <p:nvPr>
            <p:ph idx="1" type="body"/>
          </p:nvPr>
        </p:nvSpPr>
        <p:spPr>
          <a:xfrm>
            <a:off x="311700" y="1017725"/>
            <a:ext cx="8520600" cy="3885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3471" u="sng">
                <a:latin typeface="Calibri"/>
                <a:ea typeface="Calibri"/>
                <a:cs typeface="Calibri"/>
                <a:sym typeface="Calibri"/>
              </a:rPr>
              <a:t>History</a:t>
            </a:r>
            <a:r>
              <a:rPr lang="en-GB" sz="3471">
                <a:latin typeface="Calibri"/>
                <a:ea typeface="Calibri"/>
                <a:cs typeface="Calibri"/>
                <a:sym typeface="Calibri"/>
              </a:rPr>
              <a:t> - What does it mean? </a:t>
            </a:r>
            <a:endParaRPr sz="3471">
              <a:latin typeface="Calibri"/>
              <a:ea typeface="Calibri"/>
              <a:cs typeface="Calibri"/>
              <a:sym typeface="Calibri"/>
            </a:endParaRPr>
          </a:p>
          <a:p>
            <a:pPr indent="0" lvl="0" marL="0" rtl="0" algn="l">
              <a:spcBef>
                <a:spcPts val="0"/>
              </a:spcBef>
              <a:spcAft>
                <a:spcPts val="0"/>
              </a:spcAft>
              <a:buNone/>
            </a:pPr>
            <a:r>
              <a:t/>
            </a:r>
            <a:endParaRPr sz="1900">
              <a:latin typeface="Calibri"/>
              <a:ea typeface="Calibri"/>
              <a:cs typeface="Calibri"/>
              <a:sym typeface="Calibri"/>
            </a:endParaRPr>
          </a:p>
          <a:p>
            <a:pPr indent="0" lvl="0" marL="0" rtl="0" algn="l">
              <a:spcBef>
                <a:spcPts val="0"/>
              </a:spcBef>
              <a:spcAft>
                <a:spcPts val="0"/>
              </a:spcAft>
              <a:buNone/>
            </a:pPr>
            <a:r>
              <a:rPr lang="en-GB" sz="2716">
                <a:solidFill>
                  <a:srgbClr val="333333"/>
                </a:solidFill>
                <a:latin typeface="Calibri"/>
                <a:ea typeface="Calibri"/>
                <a:cs typeface="Calibri"/>
                <a:sym typeface="Calibri"/>
              </a:rPr>
              <a:t>History is the study of the past. The study of history helps make sense of humankind. It also helps people understand the things that happen today and that may happen in the future.</a:t>
            </a:r>
            <a:endParaRPr sz="2716">
              <a:solidFill>
                <a:srgbClr val="333333"/>
              </a:solidFill>
              <a:latin typeface="Calibri"/>
              <a:ea typeface="Calibri"/>
              <a:cs typeface="Calibri"/>
              <a:sym typeface="Calibri"/>
            </a:endParaRPr>
          </a:p>
        </p:txBody>
      </p:sp>
      <p:pic>
        <p:nvPicPr>
          <p:cNvPr id="144" name="Google Shape;144;p24"/>
          <p:cNvPicPr preferRelativeResize="0"/>
          <p:nvPr/>
        </p:nvPicPr>
        <p:blipFill>
          <a:blip r:embed="rId3">
            <a:alphaModFix/>
          </a:blip>
          <a:stretch>
            <a:fillRect/>
          </a:stretch>
        </p:blipFill>
        <p:spPr>
          <a:xfrm>
            <a:off x="7306800" y="3896775"/>
            <a:ext cx="1525500" cy="10059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50" name="Google Shape;150;p25"/>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fontScale="70000" lnSpcReduction="10000"/>
          </a:bodyPr>
          <a:lstStyle/>
          <a:p>
            <a:pPr indent="0" lvl="0" marL="0" rtl="0" algn="ctr">
              <a:lnSpc>
                <a:spcPct val="115000"/>
              </a:lnSpc>
              <a:spcBef>
                <a:spcPts val="0"/>
              </a:spcBef>
              <a:spcAft>
                <a:spcPts val="0"/>
              </a:spcAft>
              <a:buSzPct val="75000"/>
              <a:buNone/>
            </a:pPr>
            <a:r>
              <a:rPr b="1" lang="en-GB" sz="2400" u="sng">
                <a:latin typeface="Calibri"/>
                <a:ea typeface="Calibri"/>
                <a:cs typeface="Calibri"/>
                <a:sym typeface="Calibri"/>
              </a:rPr>
              <a:t>History</a:t>
            </a:r>
            <a:r>
              <a:rPr lang="en-GB" sz="2400">
                <a:latin typeface="Calibri"/>
                <a:ea typeface="Calibri"/>
                <a:cs typeface="Calibri"/>
                <a:sym typeface="Calibri"/>
              </a:rPr>
              <a:t> - what skill do we need as a  Historian? </a:t>
            </a:r>
            <a:endParaRPr>
              <a:latin typeface="Calibri"/>
              <a:ea typeface="Calibri"/>
              <a:cs typeface="Calibri"/>
              <a:sym typeface="Calibri"/>
            </a:endParaRPr>
          </a:p>
          <a:p>
            <a:pPr indent="-308610" lvl="0" marL="457200" rtl="0" algn="l">
              <a:lnSpc>
                <a:spcPct val="115000"/>
              </a:lnSpc>
              <a:spcBef>
                <a:spcPts val="1200"/>
              </a:spcBef>
              <a:spcAft>
                <a:spcPts val="0"/>
              </a:spcAft>
              <a:buSzPct val="100000"/>
              <a:buFont typeface="Calibri"/>
              <a:buAutoNum type="arabicPeriod"/>
            </a:pPr>
            <a:r>
              <a:rPr b="1" lang="en-GB" u="sng">
                <a:latin typeface="Calibri"/>
                <a:ea typeface="Calibri"/>
                <a:cs typeface="Calibri"/>
                <a:sym typeface="Calibri"/>
              </a:rPr>
              <a:t>Chronological awareness</a:t>
            </a:r>
            <a:r>
              <a:rPr lang="en-GB">
                <a:latin typeface="Calibri"/>
                <a:ea typeface="Calibri"/>
                <a:cs typeface="Calibri"/>
                <a:sym typeface="Calibri"/>
              </a:rPr>
              <a:t>: </a:t>
            </a:r>
            <a:endParaRPr>
              <a:latin typeface="Calibri"/>
              <a:ea typeface="Calibri"/>
              <a:cs typeface="Calibri"/>
              <a:sym typeface="Calibri"/>
            </a:endParaRPr>
          </a:p>
          <a:p>
            <a:pPr indent="-308610" lvl="0" marL="457200" rtl="0" algn="l">
              <a:lnSpc>
                <a:spcPct val="115000"/>
              </a:lnSpc>
              <a:spcBef>
                <a:spcPts val="0"/>
              </a:spcBef>
              <a:spcAft>
                <a:spcPts val="0"/>
              </a:spcAft>
              <a:buSzPct val="100000"/>
              <a:buFont typeface="Calibri"/>
              <a:buChar char="-"/>
            </a:pPr>
            <a:r>
              <a:rPr lang="en-GB">
                <a:latin typeface="Calibri"/>
                <a:ea typeface="Calibri"/>
                <a:cs typeface="Calibri"/>
                <a:sym typeface="Calibri"/>
              </a:rPr>
              <a:t>Understand how time passes and order events in chronological order. </a:t>
            </a:r>
            <a:endParaRPr>
              <a:latin typeface="Calibri"/>
              <a:ea typeface="Calibri"/>
              <a:cs typeface="Calibri"/>
              <a:sym typeface="Calibri"/>
            </a:endParaRPr>
          </a:p>
          <a:p>
            <a:pPr indent="-308610"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Historical Enquiry</a:t>
            </a:r>
            <a:r>
              <a:rPr lang="en-GB">
                <a:latin typeface="Calibri"/>
                <a:ea typeface="Calibri"/>
                <a:cs typeface="Calibri"/>
                <a:sym typeface="Calibri"/>
              </a:rPr>
              <a:t>: </a:t>
            </a:r>
            <a:endParaRPr>
              <a:latin typeface="Calibri"/>
              <a:ea typeface="Calibri"/>
              <a:cs typeface="Calibri"/>
              <a:sym typeface="Calibri"/>
            </a:endParaRPr>
          </a:p>
          <a:p>
            <a:pPr indent="-308610" lvl="0" marL="457200" rtl="0" algn="l">
              <a:lnSpc>
                <a:spcPct val="115000"/>
              </a:lnSpc>
              <a:spcBef>
                <a:spcPts val="0"/>
              </a:spcBef>
              <a:spcAft>
                <a:spcPts val="0"/>
              </a:spcAft>
              <a:buSzPct val="100000"/>
              <a:buFont typeface="Calibri"/>
              <a:buChar char="-"/>
            </a:pPr>
            <a:r>
              <a:rPr lang="en-GB">
                <a:latin typeface="Calibri"/>
                <a:ea typeface="Calibri"/>
                <a:cs typeface="Calibri"/>
                <a:sym typeface="Calibri"/>
              </a:rPr>
              <a:t>Ask and answer questions about historical events and people. </a:t>
            </a:r>
            <a:endParaRPr>
              <a:latin typeface="Calibri"/>
              <a:ea typeface="Calibri"/>
              <a:cs typeface="Calibri"/>
              <a:sym typeface="Calibri"/>
            </a:endParaRPr>
          </a:p>
          <a:p>
            <a:pPr indent="-308610" lvl="0" marL="457200" rtl="0" algn="l">
              <a:lnSpc>
                <a:spcPct val="115000"/>
              </a:lnSpc>
              <a:spcBef>
                <a:spcPts val="0"/>
              </a:spcBef>
              <a:spcAft>
                <a:spcPts val="0"/>
              </a:spcAft>
              <a:buSzPct val="100000"/>
              <a:buFont typeface="Calibri"/>
              <a:buChar char="-"/>
            </a:pPr>
            <a:r>
              <a:rPr lang="en-GB">
                <a:latin typeface="Calibri"/>
                <a:ea typeface="Calibri"/>
                <a:cs typeface="Calibri"/>
                <a:sym typeface="Calibri"/>
              </a:rPr>
              <a:t>Use different evidence to increase our understanding. </a:t>
            </a:r>
            <a:endParaRPr>
              <a:latin typeface="Calibri"/>
              <a:ea typeface="Calibri"/>
              <a:cs typeface="Calibri"/>
              <a:sym typeface="Calibri"/>
            </a:endParaRPr>
          </a:p>
          <a:p>
            <a:pPr indent="-308610"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Disciplinary Concepts: </a:t>
            </a:r>
            <a:endParaRPr b="1" u="sng">
              <a:latin typeface="Calibri"/>
              <a:ea typeface="Calibri"/>
              <a:cs typeface="Calibri"/>
              <a:sym typeface="Calibri"/>
            </a:endParaRPr>
          </a:p>
          <a:p>
            <a:pPr indent="0" lvl="0" marL="457200" rtl="0" algn="l">
              <a:lnSpc>
                <a:spcPct val="115000"/>
              </a:lnSpc>
              <a:spcBef>
                <a:spcPts val="1200"/>
              </a:spcBef>
              <a:spcAft>
                <a:spcPts val="0"/>
              </a:spcAft>
              <a:buNone/>
            </a:pPr>
            <a:r>
              <a:rPr b="1" lang="en-GB" u="sng">
                <a:latin typeface="Calibri"/>
                <a:ea typeface="Calibri"/>
                <a:cs typeface="Calibri"/>
                <a:sym typeface="Calibri"/>
              </a:rPr>
              <a:t>Change and Continuity / Cause and Consequence / Similarities and Differences / Historical Interpretation /  Sources </a:t>
            </a:r>
            <a:endParaRPr b="1" u="sng">
              <a:latin typeface="Calibri"/>
              <a:ea typeface="Calibri"/>
              <a:cs typeface="Calibri"/>
              <a:sym typeface="Calibri"/>
            </a:endParaRPr>
          </a:p>
          <a:p>
            <a:pPr indent="-308610" lvl="0" marL="457200" rtl="0" algn="l">
              <a:lnSpc>
                <a:spcPct val="115000"/>
              </a:lnSpc>
              <a:spcBef>
                <a:spcPts val="1200"/>
              </a:spcBef>
              <a:spcAft>
                <a:spcPts val="0"/>
              </a:spcAft>
              <a:buSzPct val="100000"/>
              <a:buFont typeface="Calibri"/>
              <a:buChar char="-"/>
            </a:pPr>
            <a:r>
              <a:rPr lang="en-GB">
                <a:latin typeface="Calibri"/>
                <a:ea typeface="Calibri"/>
                <a:cs typeface="Calibri"/>
                <a:sym typeface="Calibri"/>
              </a:rPr>
              <a:t>Describe and discuss simple changes in objects, people and lives </a:t>
            </a:r>
            <a:endParaRPr>
              <a:latin typeface="Calibri"/>
              <a:ea typeface="Calibri"/>
              <a:cs typeface="Calibri"/>
              <a:sym typeface="Calibri"/>
            </a:endParaRPr>
          </a:p>
          <a:p>
            <a:pPr indent="-308610" lvl="0" marL="457200" rtl="0" algn="l">
              <a:lnSpc>
                <a:spcPct val="115000"/>
              </a:lnSpc>
              <a:spcBef>
                <a:spcPts val="0"/>
              </a:spcBef>
              <a:spcAft>
                <a:spcPts val="0"/>
              </a:spcAft>
              <a:buSzPct val="100000"/>
              <a:buFont typeface="Calibri"/>
              <a:buChar char="-"/>
            </a:pPr>
            <a:r>
              <a:rPr lang="en-GB">
                <a:latin typeface="Calibri"/>
                <a:ea typeface="Calibri"/>
                <a:cs typeface="Calibri"/>
                <a:sym typeface="Calibri"/>
              </a:rPr>
              <a:t>Find out about why people did things. </a:t>
            </a:r>
            <a:endParaRPr>
              <a:latin typeface="Calibri"/>
              <a:ea typeface="Calibri"/>
              <a:cs typeface="Calibri"/>
              <a:sym typeface="Calibri"/>
            </a:endParaRPr>
          </a:p>
          <a:p>
            <a:pPr indent="-308610" lvl="0" marL="457200" rtl="0" algn="l">
              <a:lnSpc>
                <a:spcPct val="115000"/>
              </a:lnSpc>
              <a:spcBef>
                <a:spcPts val="0"/>
              </a:spcBef>
              <a:spcAft>
                <a:spcPts val="0"/>
              </a:spcAft>
              <a:buSzPct val="100000"/>
              <a:buFont typeface="Calibri"/>
              <a:buChar char="-"/>
            </a:pPr>
            <a:r>
              <a:rPr lang="en-GB">
                <a:latin typeface="Calibri"/>
                <a:ea typeface="Calibri"/>
                <a:cs typeface="Calibri"/>
                <a:sym typeface="Calibri"/>
              </a:rPr>
              <a:t>Discover some things stay the same in the past. </a:t>
            </a:r>
            <a:endParaRPr>
              <a:latin typeface="Calibri"/>
              <a:ea typeface="Calibri"/>
              <a:cs typeface="Calibri"/>
              <a:sym typeface="Calibri"/>
            </a:endParaRPr>
          </a:p>
          <a:p>
            <a:pPr indent="-308610" lvl="0" marL="457200" rtl="0" algn="l">
              <a:lnSpc>
                <a:spcPct val="115000"/>
              </a:lnSpc>
              <a:spcBef>
                <a:spcPts val="0"/>
              </a:spcBef>
              <a:spcAft>
                <a:spcPts val="0"/>
              </a:spcAft>
              <a:buSzPct val="100000"/>
              <a:buFont typeface="Calibri"/>
              <a:buChar char="-"/>
            </a:pPr>
            <a:r>
              <a:rPr lang="en-GB">
                <a:latin typeface="Calibri"/>
                <a:ea typeface="Calibri"/>
                <a:cs typeface="Calibri"/>
                <a:sym typeface="Calibri"/>
              </a:rPr>
              <a:t>Find similarities and differences in their lives and those of the past. </a:t>
            </a:r>
            <a:endParaRPr>
              <a:latin typeface="Calibri"/>
              <a:ea typeface="Calibri"/>
              <a:cs typeface="Calibri"/>
              <a:sym typeface="Calibri"/>
            </a:endParaRPr>
          </a:p>
          <a:p>
            <a:pPr indent="-308610" lvl="0" marL="457200" rtl="0" algn="l">
              <a:lnSpc>
                <a:spcPct val="115000"/>
              </a:lnSpc>
              <a:spcBef>
                <a:spcPts val="0"/>
              </a:spcBef>
              <a:spcAft>
                <a:spcPts val="0"/>
              </a:spcAft>
              <a:buSzPct val="100000"/>
              <a:buFont typeface="Calibri"/>
              <a:buChar char="-"/>
            </a:pPr>
            <a:r>
              <a:rPr lang="en-GB">
                <a:latin typeface="Calibri"/>
                <a:ea typeface="Calibri"/>
                <a:cs typeface="Calibri"/>
                <a:sym typeface="Calibri"/>
              </a:rPr>
              <a:t>Discover different ways the past is represented. </a:t>
            </a:r>
            <a:endParaRPr>
              <a:latin typeface="Calibri"/>
              <a:ea typeface="Calibri"/>
              <a:cs typeface="Calibri"/>
              <a:sym typeface="Calibri"/>
            </a:endParaRPr>
          </a:p>
          <a:p>
            <a:pPr indent="0" lvl="0" marL="0" rtl="0" algn="l">
              <a:lnSpc>
                <a:spcPct val="115000"/>
              </a:lnSpc>
              <a:spcBef>
                <a:spcPts val="1200"/>
              </a:spcBef>
              <a:spcAft>
                <a:spcPts val="1200"/>
              </a:spcAft>
              <a:buSzPct val="100000"/>
              <a:buNone/>
            </a:pPr>
            <a:r>
              <a:t/>
            </a:r>
            <a:endParaRPr/>
          </a:p>
        </p:txBody>
      </p:sp>
      <p:pic>
        <p:nvPicPr>
          <p:cNvPr id="151" name="Google Shape;151;p25"/>
          <p:cNvPicPr preferRelativeResize="0"/>
          <p:nvPr/>
        </p:nvPicPr>
        <p:blipFill>
          <a:blip r:embed="rId3">
            <a:alphaModFix/>
          </a:blip>
          <a:stretch>
            <a:fillRect/>
          </a:stretch>
        </p:blipFill>
        <p:spPr>
          <a:xfrm>
            <a:off x="7306800" y="3896775"/>
            <a:ext cx="1525500" cy="10059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Subjects PowerPoint</a:t>
            </a:r>
            <a:endParaRPr b="1" u="sng"/>
          </a:p>
        </p:txBody>
      </p:sp>
      <p:sp>
        <p:nvSpPr>
          <p:cNvPr id="157" name="Google Shape;157;p26"/>
          <p:cNvSpPr txBox="1"/>
          <p:nvPr>
            <p:ph idx="1" type="body"/>
          </p:nvPr>
        </p:nvSpPr>
        <p:spPr>
          <a:xfrm>
            <a:off x="311700" y="1234075"/>
            <a:ext cx="8520600" cy="37869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2400" u="sng">
                <a:latin typeface="Calibri"/>
                <a:ea typeface="Calibri"/>
                <a:cs typeface="Calibri"/>
                <a:sym typeface="Calibri"/>
              </a:rPr>
              <a:t>Geography</a:t>
            </a:r>
            <a:r>
              <a:rPr lang="en-GB" sz="2400">
                <a:latin typeface="Calibri"/>
                <a:ea typeface="Calibri"/>
                <a:cs typeface="Calibri"/>
                <a:sym typeface="Calibri"/>
              </a:rPr>
              <a:t> - What does it mean?</a:t>
            </a:r>
            <a:r>
              <a:rPr b="1" lang="en-GB" sz="2400" u="sng">
                <a:latin typeface="Calibri"/>
                <a:ea typeface="Calibri"/>
                <a:cs typeface="Calibri"/>
                <a:sym typeface="Calibri"/>
              </a:rPr>
              <a:t> </a:t>
            </a:r>
            <a:endParaRPr b="1" sz="2400" u="sng">
              <a:latin typeface="Calibri"/>
              <a:ea typeface="Calibri"/>
              <a:cs typeface="Calibri"/>
              <a:sym typeface="Calibri"/>
            </a:endParaRPr>
          </a:p>
          <a:p>
            <a:pPr indent="0" lvl="0" marL="0" rtl="0" algn="l">
              <a:spcBef>
                <a:spcPts val="0"/>
              </a:spcBef>
              <a:spcAft>
                <a:spcPts val="0"/>
              </a:spcAft>
              <a:buNone/>
            </a:pPr>
            <a:r>
              <a:rPr lang="en-GB">
                <a:latin typeface="Calibri"/>
                <a:ea typeface="Calibri"/>
                <a:cs typeface="Calibri"/>
                <a:sym typeface="Calibri"/>
              </a:rPr>
              <a:t>G</a:t>
            </a:r>
            <a:r>
              <a:rPr lang="en-GB">
                <a:latin typeface="Calibri"/>
                <a:ea typeface="Calibri"/>
                <a:cs typeface="Calibri"/>
                <a:sym typeface="Calibri"/>
              </a:rPr>
              <a:t>eography is about understanding the world by: comparing locations; investigating; researching different sources; writing and talking about places; asking and answering questions.</a:t>
            </a:r>
            <a:endParaRPr>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0" lvl="0" marL="0" rtl="0" algn="l">
              <a:spcBef>
                <a:spcPts val="0"/>
              </a:spcBef>
              <a:spcAft>
                <a:spcPts val="0"/>
              </a:spcAft>
              <a:buNone/>
            </a:pPr>
            <a:r>
              <a:rPr lang="en-GB">
                <a:latin typeface="Calibri"/>
                <a:ea typeface="Calibri"/>
                <a:cs typeface="Calibri"/>
                <a:sym typeface="Calibri"/>
              </a:rPr>
              <a:t>Studying geography is so important for children, regardless of their age or stage of learning. Geography helps them to make sense of the world around them and piques their curiosity in places and people. Done well, it engages pupils in their world, often spurring them into action, and is fun!</a:t>
            </a:r>
            <a:endParaRPr>
              <a:latin typeface="Calibri"/>
              <a:ea typeface="Calibri"/>
              <a:cs typeface="Calibri"/>
              <a:sym typeface="Calibri"/>
            </a:endParaRPr>
          </a:p>
        </p:txBody>
      </p:sp>
      <p:pic>
        <p:nvPicPr>
          <p:cNvPr id="158" name="Google Shape;158;p26"/>
          <p:cNvPicPr preferRelativeResize="0"/>
          <p:nvPr/>
        </p:nvPicPr>
        <p:blipFill>
          <a:blip r:embed="rId3">
            <a:alphaModFix/>
          </a:blip>
          <a:stretch>
            <a:fillRect/>
          </a:stretch>
        </p:blipFill>
        <p:spPr>
          <a:xfrm>
            <a:off x="7587250" y="3885425"/>
            <a:ext cx="1135550" cy="11355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64" name="Google Shape;164;p27"/>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fontScale="92500" lnSpcReduction="10000"/>
          </a:bodyPr>
          <a:lstStyle/>
          <a:p>
            <a:pPr indent="0" lvl="0" marL="0" rtl="0" algn="ctr">
              <a:lnSpc>
                <a:spcPct val="115000"/>
              </a:lnSpc>
              <a:spcBef>
                <a:spcPts val="0"/>
              </a:spcBef>
              <a:spcAft>
                <a:spcPts val="0"/>
              </a:spcAft>
              <a:buSzPct val="75000"/>
              <a:buNone/>
            </a:pPr>
            <a:r>
              <a:rPr b="1" lang="en-GB" sz="2400" u="sng">
                <a:latin typeface="Calibri"/>
                <a:ea typeface="Calibri"/>
                <a:cs typeface="Calibri"/>
                <a:sym typeface="Calibri"/>
              </a:rPr>
              <a:t>Geography</a:t>
            </a:r>
            <a:r>
              <a:rPr lang="en-GB" sz="2400">
                <a:latin typeface="Calibri"/>
                <a:ea typeface="Calibri"/>
                <a:cs typeface="Calibri"/>
                <a:sym typeface="Calibri"/>
              </a:rPr>
              <a:t> - what skill do we need as a  Geographer?  </a:t>
            </a:r>
            <a:endParaRPr sz="2400">
              <a:latin typeface="Calibri"/>
              <a:ea typeface="Calibri"/>
              <a:cs typeface="Calibri"/>
              <a:sym typeface="Calibri"/>
            </a:endParaRPr>
          </a:p>
          <a:p>
            <a:pPr indent="0" lvl="0" marL="0" rtl="0" algn="l">
              <a:lnSpc>
                <a:spcPct val="115000"/>
              </a:lnSpc>
              <a:spcBef>
                <a:spcPts val="1200"/>
              </a:spcBef>
              <a:spcAft>
                <a:spcPts val="0"/>
              </a:spcAft>
              <a:buSzPct val="100000"/>
              <a:buNone/>
            </a:pPr>
            <a:r>
              <a:rPr lang="en-GB">
                <a:latin typeface="Calibri"/>
                <a:ea typeface="Calibri"/>
                <a:cs typeface="Calibri"/>
                <a:sym typeface="Calibri"/>
              </a:rPr>
              <a:t>Skills we need to use: </a:t>
            </a:r>
            <a:endParaRPr>
              <a:latin typeface="Calibri"/>
              <a:ea typeface="Calibri"/>
              <a:cs typeface="Calibri"/>
              <a:sym typeface="Calibri"/>
            </a:endParaRPr>
          </a:p>
          <a:p>
            <a:pPr indent="-334327" lvl="0" marL="457200" rtl="0" algn="l">
              <a:lnSpc>
                <a:spcPct val="115000"/>
              </a:lnSpc>
              <a:spcBef>
                <a:spcPts val="1200"/>
              </a:spcBef>
              <a:spcAft>
                <a:spcPts val="0"/>
              </a:spcAft>
              <a:buSzPct val="100000"/>
              <a:buFont typeface="Calibri"/>
              <a:buAutoNum type="arabicPeriod"/>
            </a:pPr>
            <a:r>
              <a:rPr lang="en-GB">
                <a:latin typeface="Calibri"/>
                <a:ea typeface="Calibri"/>
                <a:cs typeface="Calibri"/>
                <a:sym typeface="Calibri"/>
              </a:rPr>
              <a:t>Development of </a:t>
            </a:r>
            <a:r>
              <a:rPr b="1" lang="en-GB" u="sng">
                <a:latin typeface="Calibri"/>
                <a:ea typeface="Calibri"/>
                <a:cs typeface="Calibri"/>
                <a:sym typeface="Calibri"/>
              </a:rPr>
              <a:t>Locational Knowledge</a:t>
            </a:r>
            <a:r>
              <a:rPr lang="en-GB">
                <a:latin typeface="Calibri"/>
                <a:ea typeface="Calibri"/>
                <a:cs typeface="Calibri"/>
                <a:sym typeface="Calibri"/>
              </a:rPr>
              <a:t>: 7 continents, 5 oceans, countries, oceans / seas and cities of </a:t>
            </a:r>
            <a:r>
              <a:rPr lang="en-GB">
                <a:latin typeface="Calibri"/>
                <a:ea typeface="Calibri"/>
                <a:cs typeface="Calibri"/>
                <a:sym typeface="Calibri"/>
              </a:rPr>
              <a:t>the</a:t>
            </a:r>
            <a:r>
              <a:rPr lang="en-GB">
                <a:latin typeface="Calibri"/>
                <a:ea typeface="Calibri"/>
                <a:cs typeface="Calibri"/>
                <a:sym typeface="Calibri"/>
              </a:rPr>
              <a:t> UK and where they are on a map.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lang="en-GB">
                <a:latin typeface="Calibri"/>
                <a:ea typeface="Calibri"/>
                <a:cs typeface="Calibri"/>
                <a:sym typeface="Calibri"/>
              </a:rPr>
              <a:t>Development of </a:t>
            </a:r>
            <a:r>
              <a:rPr b="1" lang="en-GB" u="sng">
                <a:latin typeface="Calibri"/>
                <a:ea typeface="Calibri"/>
                <a:cs typeface="Calibri"/>
                <a:sym typeface="Calibri"/>
              </a:rPr>
              <a:t>Place Knowledge</a:t>
            </a:r>
            <a:r>
              <a:rPr lang="en-GB">
                <a:latin typeface="Calibri"/>
                <a:ea typeface="Calibri"/>
                <a:cs typeface="Calibri"/>
                <a:sym typeface="Calibri"/>
              </a:rPr>
              <a:t>: similarities and difference between Broadwas and a different place in the world</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lang="en-GB">
                <a:latin typeface="Calibri"/>
                <a:ea typeface="Calibri"/>
                <a:cs typeface="Calibri"/>
                <a:sym typeface="Calibri"/>
              </a:rPr>
              <a:t>Development of </a:t>
            </a:r>
            <a:r>
              <a:rPr b="1" lang="en-GB" u="sng">
                <a:latin typeface="Calibri"/>
                <a:ea typeface="Calibri"/>
                <a:cs typeface="Calibri"/>
                <a:sym typeface="Calibri"/>
              </a:rPr>
              <a:t>Human and Physical Knowledge</a:t>
            </a:r>
            <a:r>
              <a:rPr lang="en-GB">
                <a:latin typeface="Calibri"/>
                <a:ea typeface="Calibri"/>
                <a:cs typeface="Calibri"/>
                <a:sym typeface="Calibri"/>
              </a:rPr>
              <a:t>: study changes in weather, seasons in UK and hot and cold places around the world. Describe human and physical features of places.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lang="en-GB">
                <a:latin typeface="Calibri"/>
                <a:ea typeface="Calibri"/>
                <a:cs typeface="Calibri"/>
                <a:sym typeface="Calibri"/>
              </a:rPr>
              <a:t>Development of </a:t>
            </a:r>
            <a:r>
              <a:rPr b="1" lang="en-GB" u="sng">
                <a:latin typeface="Calibri"/>
                <a:ea typeface="Calibri"/>
                <a:cs typeface="Calibri"/>
                <a:sym typeface="Calibri"/>
              </a:rPr>
              <a:t>Geography Fieldwork Skills</a:t>
            </a:r>
            <a:r>
              <a:rPr lang="en-GB">
                <a:latin typeface="Calibri"/>
                <a:ea typeface="Calibri"/>
                <a:cs typeface="Calibri"/>
                <a:sym typeface="Calibri"/>
              </a:rPr>
              <a:t>:  </a:t>
            </a:r>
            <a:r>
              <a:rPr b="1" i="1" lang="en-GB">
                <a:latin typeface="Calibri"/>
                <a:ea typeface="Calibri"/>
                <a:cs typeface="Calibri"/>
                <a:sym typeface="Calibri"/>
              </a:rPr>
              <a:t>ask and answer simple questions</a:t>
            </a:r>
            <a:r>
              <a:rPr lang="en-GB">
                <a:latin typeface="Calibri"/>
                <a:ea typeface="Calibri"/>
                <a:cs typeface="Calibri"/>
                <a:sym typeface="Calibri"/>
              </a:rPr>
              <a:t>, </a:t>
            </a:r>
            <a:r>
              <a:rPr b="1" i="1" lang="en-GB">
                <a:latin typeface="Calibri"/>
                <a:ea typeface="Calibri"/>
                <a:cs typeface="Calibri"/>
                <a:sym typeface="Calibri"/>
              </a:rPr>
              <a:t>observe and comment</a:t>
            </a:r>
            <a:r>
              <a:rPr lang="en-GB">
                <a:latin typeface="Calibri"/>
                <a:ea typeface="Calibri"/>
                <a:cs typeface="Calibri"/>
                <a:sym typeface="Calibri"/>
              </a:rPr>
              <a:t> on things they have seen, </a:t>
            </a:r>
            <a:r>
              <a:rPr b="1" i="1" lang="en-GB">
                <a:latin typeface="Calibri"/>
                <a:ea typeface="Calibri"/>
                <a:cs typeface="Calibri"/>
                <a:sym typeface="Calibri"/>
              </a:rPr>
              <a:t>measure </a:t>
            </a:r>
            <a:r>
              <a:rPr lang="en-GB">
                <a:latin typeface="Calibri"/>
                <a:ea typeface="Calibri"/>
                <a:cs typeface="Calibri"/>
                <a:sym typeface="Calibri"/>
              </a:rPr>
              <a:t>by collecting measurable data, </a:t>
            </a:r>
            <a:r>
              <a:rPr b="1" i="1" lang="en-GB">
                <a:latin typeface="Calibri"/>
                <a:ea typeface="Calibri"/>
                <a:cs typeface="Calibri"/>
                <a:sym typeface="Calibri"/>
              </a:rPr>
              <a:t>record </a:t>
            </a:r>
            <a:r>
              <a:rPr lang="en-GB">
                <a:latin typeface="Calibri"/>
                <a:ea typeface="Calibri"/>
                <a:cs typeface="Calibri"/>
                <a:sym typeface="Calibri"/>
              </a:rPr>
              <a:t>by drawing, classify and photograph features and </a:t>
            </a:r>
            <a:r>
              <a:rPr b="1" i="1" lang="en-GB">
                <a:latin typeface="Calibri"/>
                <a:ea typeface="Calibri"/>
                <a:cs typeface="Calibri"/>
                <a:sym typeface="Calibri"/>
              </a:rPr>
              <a:t>present</a:t>
            </a:r>
            <a:r>
              <a:rPr b="1" i="1" lang="en-GB">
                <a:latin typeface="Calibri"/>
                <a:ea typeface="Calibri"/>
                <a:cs typeface="Calibri"/>
                <a:sym typeface="Calibri"/>
              </a:rPr>
              <a:t>  </a:t>
            </a:r>
            <a:r>
              <a:rPr lang="en-GB">
                <a:latin typeface="Calibri"/>
                <a:ea typeface="Calibri"/>
                <a:cs typeface="Calibri"/>
                <a:sym typeface="Calibri"/>
              </a:rPr>
              <a:t>likes and dislikes about a place. </a:t>
            </a:r>
            <a:endParaRPr>
              <a:latin typeface="Calibri"/>
              <a:ea typeface="Calibri"/>
              <a:cs typeface="Calibri"/>
              <a:sym typeface="Calibri"/>
            </a:endParaRPr>
          </a:p>
        </p:txBody>
      </p:sp>
      <p:pic>
        <p:nvPicPr>
          <p:cNvPr id="165" name="Google Shape;165;p27"/>
          <p:cNvPicPr preferRelativeResize="0"/>
          <p:nvPr/>
        </p:nvPicPr>
        <p:blipFill>
          <a:blip r:embed="rId3">
            <a:alphaModFix/>
          </a:blip>
          <a:stretch>
            <a:fillRect/>
          </a:stretch>
        </p:blipFill>
        <p:spPr>
          <a:xfrm>
            <a:off x="7502650" y="163600"/>
            <a:ext cx="1135550" cy="11355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171" name="Google Shape;171;p28"/>
          <p:cNvSpPr txBox="1"/>
          <p:nvPr>
            <p:ph idx="1" type="body"/>
          </p:nvPr>
        </p:nvSpPr>
        <p:spPr>
          <a:xfrm>
            <a:off x="311700" y="1234075"/>
            <a:ext cx="8520600" cy="3820500"/>
          </a:xfrm>
          <a:prstGeom prst="rect">
            <a:avLst/>
          </a:prstGeom>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b="1" lang="en-GB" sz="2400" u="sng">
                <a:highlight>
                  <a:schemeClr val="lt1"/>
                </a:highlight>
                <a:latin typeface="Calibri"/>
                <a:ea typeface="Calibri"/>
                <a:cs typeface="Calibri"/>
                <a:sym typeface="Calibri"/>
              </a:rPr>
              <a:t>RE - Religious Education</a:t>
            </a:r>
            <a:r>
              <a:rPr lang="en-GB" sz="2400">
                <a:highlight>
                  <a:schemeClr val="lt1"/>
                </a:highlight>
                <a:latin typeface="Calibri"/>
                <a:ea typeface="Calibri"/>
                <a:cs typeface="Calibri"/>
                <a:sym typeface="Calibri"/>
              </a:rPr>
              <a:t> - What does it mean?</a:t>
            </a:r>
            <a:endParaRPr sz="2400">
              <a:highlight>
                <a:schemeClr val="lt1"/>
              </a:highlight>
              <a:latin typeface="Calibri"/>
              <a:ea typeface="Calibri"/>
              <a:cs typeface="Calibri"/>
              <a:sym typeface="Calibri"/>
            </a:endParaRPr>
          </a:p>
          <a:p>
            <a:pPr indent="0" lvl="0" marL="0" rtl="0" algn="ctr">
              <a:lnSpc>
                <a:spcPct val="100000"/>
              </a:lnSpc>
              <a:spcBef>
                <a:spcPts val="0"/>
              </a:spcBef>
              <a:spcAft>
                <a:spcPts val="0"/>
              </a:spcAft>
              <a:buClr>
                <a:schemeClr val="dk2"/>
              </a:buClr>
              <a:buSzPts val="1100"/>
              <a:buFont typeface="Arial"/>
              <a:buNone/>
            </a:pPr>
            <a:r>
              <a:t/>
            </a:r>
            <a:endParaRPr sz="2400">
              <a:highlight>
                <a:schemeClr val="lt1"/>
              </a:highlight>
              <a:latin typeface="Calibri"/>
              <a:ea typeface="Calibri"/>
              <a:cs typeface="Calibri"/>
              <a:sym typeface="Calibri"/>
            </a:endParaRPr>
          </a:p>
          <a:p>
            <a:pPr indent="0" lvl="0" marL="0" rtl="0" algn="l">
              <a:lnSpc>
                <a:spcPct val="95000"/>
              </a:lnSpc>
              <a:spcBef>
                <a:spcPts val="0"/>
              </a:spcBef>
              <a:spcAft>
                <a:spcPts val="0"/>
              </a:spcAft>
              <a:buNone/>
            </a:pPr>
            <a:r>
              <a:rPr lang="en-GB" sz="2000">
                <a:solidFill>
                  <a:srgbClr val="333333"/>
                </a:solidFill>
                <a:highlight>
                  <a:srgbClr val="FFFFFF"/>
                </a:highlight>
                <a:latin typeface="Calibri"/>
                <a:ea typeface="Calibri"/>
                <a:cs typeface="Calibri"/>
                <a:sym typeface="Calibri"/>
              </a:rPr>
              <a:t>Religious Education (RE) aims to develop children's understanding of the world's religions. Through religious education, children will learn about different religions and their traditions, practices and beliefs. </a:t>
            </a:r>
            <a:endParaRPr sz="2000">
              <a:solidFill>
                <a:srgbClr val="333333"/>
              </a:solidFill>
              <a:highlight>
                <a:srgbClr val="FFFFFF"/>
              </a:highlight>
              <a:latin typeface="Calibri"/>
              <a:ea typeface="Calibri"/>
              <a:cs typeface="Calibri"/>
              <a:sym typeface="Calibri"/>
            </a:endParaRPr>
          </a:p>
          <a:p>
            <a:pPr indent="0" lvl="0" marL="0" rtl="0" algn="l">
              <a:lnSpc>
                <a:spcPct val="95000"/>
              </a:lnSpc>
              <a:spcBef>
                <a:spcPts val="1500"/>
              </a:spcBef>
              <a:spcAft>
                <a:spcPts val="0"/>
              </a:spcAft>
              <a:buClr>
                <a:schemeClr val="dk2"/>
              </a:buClr>
              <a:buSzPts val="1100"/>
              <a:buFont typeface="Arial"/>
              <a:buNone/>
            </a:pPr>
            <a:r>
              <a:rPr lang="en-GB" sz="2000">
                <a:solidFill>
                  <a:srgbClr val="333333"/>
                </a:solidFill>
                <a:highlight>
                  <a:srgbClr val="FFFFFF"/>
                </a:highlight>
                <a:latin typeface="Calibri"/>
                <a:ea typeface="Calibri"/>
                <a:cs typeface="Calibri"/>
                <a:sym typeface="Calibri"/>
              </a:rPr>
              <a:t>Religious education also promotes children's tolerance and mutual respect in a diverse society.</a:t>
            </a:r>
            <a:endParaRPr sz="2000">
              <a:solidFill>
                <a:srgbClr val="333333"/>
              </a:solidFill>
              <a:highlight>
                <a:srgbClr val="FFFFFF"/>
              </a:highlight>
              <a:latin typeface="Calibri"/>
              <a:ea typeface="Calibri"/>
              <a:cs typeface="Calibri"/>
              <a:sym typeface="Calibri"/>
            </a:endParaRPr>
          </a:p>
          <a:p>
            <a:pPr indent="0" lvl="0" marL="0" rtl="0" algn="l">
              <a:lnSpc>
                <a:spcPct val="95000"/>
              </a:lnSpc>
              <a:spcBef>
                <a:spcPts val="1500"/>
              </a:spcBef>
              <a:spcAft>
                <a:spcPts val="0"/>
              </a:spcAft>
              <a:buClr>
                <a:schemeClr val="dk2"/>
              </a:buClr>
              <a:buSzPts val="1100"/>
              <a:buFont typeface="Arial"/>
              <a:buNone/>
            </a:pPr>
            <a:r>
              <a:t/>
            </a:r>
            <a:endParaRPr>
              <a:solidFill>
                <a:srgbClr val="333333"/>
              </a:solidFill>
              <a:highlight>
                <a:srgbClr val="FFFFFF"/>
              </a:highlight>
            </a:endParaRPr>
          </a:p>
          <a:p>
            <a:pPr indent="0" lvl="0" marL="0" rtl="0" algn="l">
              <a:lnSpc>
                <a:spcPct val="95000"/>
              </a:lnSpc>
              <a:spcBef>
                <a:spcPts val="1500"/>
              </a:spcBef>
              <a:spcAft>
                <a:spcPts val="0"/>
              </a:spcAft>
              <a:buNone/>
            </a:pPr>
            <a:r>
              <a:t/>
            </a:r>
            <a:endParaRPr sz="1600"/>
          </a:p>
        </p:txBody>
      </p:sp>
      <p:pic>
        <p:nvPicPr>
          <p:cNvPr id="172" name="Google Shape;172;p28"/>
          <p:cNvPicPr preferRelativeResize="0"/>
          <p:nvPr/>
        </p:nvPicPr>
        <p:blipFill>
          <a:blip r:embed="rId3">
            <a:alphaModFix/>
          </a:blip>
          <a:stretch>
            <a:fillRect/>
          </a:stretch>
        </p:blipFill>
        <p:spPr>
          <a:xfrm>
            <a:off x="7103899" y="3621450"/>
            <a:ext cx="1318301" cy="152205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78" name="Google Shape;178;p29"/>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RE</a:t>
            </a:r>
            <a:r>
              <a:rPr lang="en-GB" sz="2400">
                <a:latin typeface="Calibri"/>
                <a:ea typeface="Calibri"/>
                <a:cs typeface="Calibri"/>
                <a:sym typeface="Calibri"/>
              </a:rPr>
              <a:t> - what skill do we need as a theologian?  </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Skills we need to use: </a:t>
            </a:r>
            <a:endParaRPr>
              <a:latin typeface="Calibri"/>
              <a:ea typeface="Calibri"/>
              <a:cs typeface="Calibri"/>
              <a:sym typeface="Calibri"/>
            </a:endParaRPr>
          </a:p>
          <a:p>
            <a:pPr indent="-342900" lvl="0" marL="457200" rtl="0" algn="l">
              <a:lnSpc>
                <a:spcPct val="115000"/>
              </a:lnSpc>
              <a:spcBef>
                <a:spcPts val="1200"/>
              </a:spcBef>
              <a:spcAft>
                <a:spcPts val="0"/>
              </a:spcAft>
              <a:buSzPts val="1800"/>
              <a:buFont typeface="Calibri"/>
              <a:buAutoNum type="arabicPeriod"/>
            </a:pPr>
            <a:r>
              <a:rPr lang="en-GB">
                <a:latin typeface="Calibri"/>
                <a:ea typeface="Calibri"/>
                <a:cs typeface="Calibri"/>
                <a:sym typeface="Calibri"/>
              </a:rPr>
              <a:t>To be able to </a:t>
            </a:r>
            <a:r>
              <a:rPr b="1" lang="en-GB" u="sng">
                <a:latin typeface="Calibri"/>
                <a:ea typeface="Calibri"/>
                <a:cs typeface="Calibri"/>
                <a:sym typeface="Calibri"/>
              </a:rPr>
              <a:t>debate </a:t>
            </a:r>
            <a:r>
              <a:rPr lang="en-GB">
                <a:latin typeface="Calibri"/>
                <a:ea typeface="Calibri"/>
                <a:cs typeface="Calibri"/>
                <a:sym typeface="Calibri"/>
              </a:rPr>
              <a:t>different points.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To be able to </a:t>
            </a:r>
            <a:r>
              <a:rPr b="1" lang="en-GB" u="sng">
                <a:latin typeface="Calibri"/>
                <a:ea typeface="Calibri"/>
                <a:cs typeface="Calibri"/>
                <a:sym typeface="Calibri"/>
              </a:rPr>
              <a:t>enquire </a:t>
            </a:r>
            <a:r>
              <a:rPr lang="en-GB">
                <a:latin typeface="Calibri"/>
                <a:ea typeface="Calibri"/>
                <a:cs typeface="Calibri"/>
                <a:sym typeface="Calibri"/>
              </a:rPr>
              <a:t>about topics.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To be able to develop an understanding of </a:t>
            </a:r>
            <a:r>
              <a:rPr b="1" lang="en-GB" u="sng">
                <a:latin typeface="Calibri"/>
                <a:ea typeface="Calibri"/>
                <a:cs typeface="Calibri"/>
                <a:sym typeface="Calibri"/>
              </a:rPr>
              <a:t>Hermeneutics</a:t>
            </a:r>
            <a:r>
              <a:rPr lang="en-GB">
                <a:latin typeface="Calibri"/>
                <a:ea typeface="Calibri"/>
                <a:cs typeface="Calibri"/>
                <a:sym typeface="Calibri"/>
              </a:rPr>
              <a:t> (interpretation of texts).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To be able to </a:t>
            </a:r>
            <a:r>
              <a:rPr b="1" lang="en-GB" u="sng">
                <a:latin typeface="Calibri"/>
                <a:ea typeface="Calibri"/>
                <a:cs typeface="Calibri"/>
                <a:sym typeface="Calibri"/>
              </a:rPr>
              <a:t>analyse texts</a:t>
            </a:r>
            <a:r>
              <a:rPr lang="en-GB">
                <a:latin typeface="Calibri"/>
                <a:ea typeface="Calibri"/>
                <a:cs typeface="Calibri"/>
                <a:sym typeface="Calibri"/>
              </a:rPr>
              <a:t>.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To be able to </a:t>
            </a:r>
            <a:r>
              <a:rPr b="1" lang="en-GB" u="sng">
                <a:latin typeface="Calibri"/>
                <a:ea typeface="Calibri"/>
                <a:cs typeface="Calibri"/>
                <a:sym typeface="Calibri"/>
              </a:rPr>
              <a:t>interpret artwork</a:t>
            </a:r>
            <a:r>
              <a:rPr lang="en-GB">
                <a:latin typeface="Calibri"/>
                <a:ea typeface="Calibri"/>
                <a:cs typeface="Calibri"/>
                <a:sym typeface="Calibri"/>
              </a:rPr>
              <a:t> and </a:t>
            </a:r>
            <a:r>
              <a:rPr b="1" lang="en-GB" u="sng">
                <a:latin typeface="Calibri"/>
                <a:ea typeface="Calibri"/>
                <a:cs typeface="Calibri"/>
                <a:sym typeface="Calibri"/>
              </a:rPr>
              <a:t>pictures</a:t>
            </a:r>
            <a:r>
              <a:rPr lang="en-GB">
                <a:latin typeface="Calibri"/>
                <a:ea typeface="Calibri"/>
                <a:cs typeface="Calibri"/>
                <a:sym typeface="Calibri"/>
              </a:rPr>
              <a:t>.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To be able to develop </a:t>
            </a:r>
            <a:r>
              <a:rPr b="1" lang="en-GB" u="sng">
                <a:latin typeface="Calibri"/>
                <a:ea typeface="Calibri"/>
                <a:cs typeface="Calibri"/>
                <a:sym typeface="Calibri"/>
              </a:rPr>
              <a:t>Thinking Skills</a:t>
            </a:r>
            <a:r>
              <a:rPr lang="en-GB">
                <a:latin typeface="Calibri"/>
                <a:ea typeface="Calibri"/>
                <a:cs typeface="Calibri"/>
                <a:sym typeface="Calibri"/>
              </a:rPr>
              <a:t>.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To be able to </a:t>
            </a:r>
            <a:r>
              <a:rPr b="1" lang="en-GB" u="sng">
                <a:latin typeface="Calibri"/>
                <a:ea typeface="Calibri"/>
                <a:cs typeface="Calibri"/>
                <a:sym typeface="Calibri"/>
              </a:rPr>
              <a:t>make connections</a:t>
            </a:r>
            <a:r>
              <a:rPr lang="en-GB">
                <a:latin typeface="Calibri"/>
                <a:ea typeface="Calibri"/>
                <a:cs typeface="Calibri"/>
                <a:sym typeface="Calibri"/>
              </a:rPr>
              <a:t>. </a:t>
            </a:r>
            <a:endParaRPr>
              <a:latin typeface="Calibri"/>
              <a:ea typeface="Calibri"/>
              <a:cs typeface="Calibri"/>
              <a:sym typeface="Calibri"/>
            </a:endParaRPr>
          </a:p>
        </p:txBody>
      </p:sp>
      <p:pic>
        <p:nvPicPr>
          <p:cNvPr id="179" name="Google Shape;179;p29"/>
          <p:cNvPicPr preferRelativeResize="0"/>
          <p:nvPr/>
        </p:nvPicPr>
        <p:blipFill>
          <a:blip r:embed="rId3">
            <a:alphaModFix/>
          </a:blip>
          <a:stretch>
            <a:fillRect/>
          </a:stretch>
        </p:blipFill>
        <p:spPr>
          <a:xfrm>
            <a:off x="7513999" y="186800"/>
            <a:ext cx="1318301" cy="1522052"/>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3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185" name="Google Shape;185;p30"/>
          <p:cNvSpPr txBox="1"/>
          <p:nvPr>
            <p:ph idx="1" type="body"/>
          </p:nvPr>
        </p:nvSpPr>
        <p:spPr>
          <a:xfrm>
            <a:off x="311700" y="1017725"/>
            <a:ext cx="8520600" cy="3885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3471" u="sng">
                <a:latin typeface="Calibri"/>
                <a:ea typeface="Calibri"/>
                <a:cs typeface="Calibri"/>
                <a:sym typeface="Calibri"/>
              </a:rPr>
              <a:t>DT</a:t>
            </a:r>
            <a:r>
              <a:rPr lang="en-GB" sz="3471">
                <a:latin typeface="Calibri"/>
                <a:ea typeface="Calibri"/>
                <a:cs typeface="Calibri"/>
                <a:sym typeface="Calibri"/>
              </a:rPr>
              <a:t>- What does it mean? </a:t>
            </a:r>
            <a:endParaRPr sz="3471">
              <a:latin typeface="Calibri"/>
              <a:ea typeface="Calibri"/>
              <a:cs typeface="Calibri"/>
              <a:sym typeface="Calibri"/>
            </a:endParaRPr>
          </a:p>
          <a:p>
            <a:pPr indent="0" lvl="0" marL="0" rtl="0" algn="l">
              <a:spcBef>
                <a:spcPts val="0"/>
              </a:spcBef>
              <a:spcAft>
                <a:spcPts val="0"/>
              </a:spcAft>
              <a:buNone/>
            </a:pPr>
            <a:r>
              <a:rPr lang="en-GB" sz="1850">
                <a:solidFill>
                  <a:srgbClr val="0B0C0C"/>
                </a:solidFill>
                <a:highlight>
                  <a:srgbClr val="FFFFFF"/>
                </a:highlight>
                <a:latin typeface="Arial"/>
                <a:ea typeface="Arial"/>
                <a:cs typeface="Arial"/>
                <a:sym typeface="Arial"/>
              </a:rPr>
              <a:t>Design and technology is an inspiring, rigorous and practical subject. Using creativity and imagination, pupils design and make products that solve real and relevant problems within a variety of contexts, considering their own and others’ needs, wants and values. They acquire a broad range of subject knowledge and draw on disciplines such as mathematics, science, engineering, computing and art. Pupils learn how to take risks, becoming resourceful, innovative, enterprising and capable citizens. Through the evaluation of past and present design and technology, they develop a critical understanding of its impact on daily life and the wider world. </a:t>
            </a:r>
            <a:endParaRPr sz="2916">
              <a:solidFill>
                <a:srgbClr val="333333"/>
              </a:solidFill>
              <a:latin typeface="Calibri"/>
              <a:ea typeface="Calibri"/>
              <a:cs typeface="Calibri"/>
              <a:sym typeface="Calibri"/>
            </a:endParaRPr>
          </a:p>
        </p:txBody>
      </p:sp>
      <p:pic>
        <p:nvPicPr>
          <p:cNvPr id="186" name="Google Shape;186;p30"/>
          <p:cNvPicPr preferRelativeResize="0"/>
          <p:nvPr/>
        </p:nvPicPr>
        <p:blipFill>
          <a:blip r:embed="rId3">
            <a:alphaModFix/>
          </a:blip>
          <a:stretch>
            <a:fillRect/>
          </a:stretch>
        </p:blipFill>
        <p:spPr>
          <a:xfrm>
            <a:off x="7686766" y="97988"/>
            <a:ext cx="1145525" cy="12667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3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92" name="Google Shape;192;p31"/>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lnSpcReduction="20000"/>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Design Technology</a:t>
            </a:r>
            <a:r>
              <a:rPr lang="en-GB" sz="2400">
                <a:latin typeface="Calibri"/>
                <a:ea typeface="Calibri"/>
                <a:cs typeface="Calibri"/>
                <a:sym typeface="Calibri"/>
              </a:rPr>
              <a:t> - what skill do we need to be a Designer or Engineer? </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b="1" lang="en-GB" sz="2400" u="sng">
                <a:latin typeface="Calibri"/>
                <a:ea typeface="Calibri"/>
                <a:cs typeface="Calibri"/>
                <a:sym typeface="Calibri"/>
              </a:rPr>
              <a:t>Skills </a:t>
            </a:r>
            <a:endParaRPr sz="2400">
              <a:latin typeface="Calibri"/>
              <a:ea typeface="Calibri"/>
              <a:cs typeface="Calibri"/>
              <a:sym typeface="Calibri"/>
            </a:endParaRPr>
          </a:p>
          <a:p>
            <a:pPr indent="-355600" lvl="0" marL="457200" rtl="0" algn="l">
              <a:lnSpc>
                <a:spcPct val="115000"/>
              </a:lnSpc>
              <a:spcBef>
                <a:spcPts val="1200"/>
              </a:spcBef>
              <a:spcAft>
                <a:spcPts val="0"/>
              </a:spcAft>
              <a:buSzPts val="2000"/>
              <a:buFont typeface="Calibri"/>
              <a:buAutoNum type="arabicPeriod"/>
            </a:pPr>
            <a:r>
              <a:rPr b="1" lang="en-GB" sz="2000" u="sng">
                <a:latin typeface="Calibri"/>
                <a:ea typeface="Calibri"/>
                <a:cs typeface="Calibri"/>
                <a:sym typeface="Calibri"/>
              </a:rPr>
              <a:t>Design</a:t>
            </a:r>
            <a:r>
              <a:rPr lang="en-GB" sz="2000">
                <a:latin typeface="Calibri"/>
                <a:ea typeface="Calibri"/>
                <a:cs typeface="Calibri"/>
                <a:sym typeface="Calibri"/>
              </a:rPr>
              <a:t>: talk, draw or </a:t>
            </a:r>
            <a:r>
              <a:rPr lang="en-GB" sz="2000">
                <a:latin typeface="Calibri"/>
                <a:ea typeface="Calibri"/>
                <a:cs typeface="Calibri"/>
                <a:sym typeface="Calibri"/>
              </a:rPr>
              <a:t>follow</a:t>
            </a:r>
            <a:r>
              <a:rPr lang="en-GB" sz="2000">
                <a:latin typeface="Calibri"/>
                <a:ea typeface="Calibri"/>
                <a:cs typeface="Calibri"/>
                <a:sym typeface="Calibri"/>
              </a:rPr>
              <a:t> templates to design products for themselves or others. </a:t>
            </a:r>
            <a:endParaRPr sz="2000">
              <a:latin typeface="Calibri"/>
              <a:ea typeface="Calibri"/>
              <a:cs typeface="Calibri"/>
              <a:sym typeface="Calibri"/>
            </a:endParaRPr>
          </a:p>
          <a:p>
            <a:pPr indent="-355600" lvl="0" marL="457200" rtl="0" algn="l">
              <a:lnSpc>
                <a:spcPct val="115000"/>
              </a:lnSpc>
              <a:spcBef>
                <a:spcPts val="0"/>
              </a:spcBef>
              <a:spcAft>
                <a:spcPts val="0"/>
              </a:spcAft>
              <a:buSzPts val="2000"/>
              <a:buFont typeface="Calibri"/>
              <a:buAutoNum type="arabicPeriod"/>
            </a:pPr>
            <a:r>
              <a:rPr b="1" lang="en-GB" sz="2000" u="sng">
                <a:latin typeface="Calibri"/>
                <a:ea typeface="Calibri"/>
                <a:cs typeface="Calibri"/>
                <a:sym typeface="Calibri"/>
              </a:rPr>
              <a:t>Make</a:t>
            </a:r>
            <a:r>
              <a:rPr lang="en-GB" sz="2000">
                <a:latin typeface="Calibri"/>
                <a:ea typeface="Calibri"/>
                <a:cs typeface="Calibri"/>
                <a:sym typeface="Calibri"/>
              </a:rPr>
              <a:t>: to select from a wide range of materials and tools to perform </a:t>
            </a:r>
            <a:r>
              <a:rPr lang="en-GB" sz="2000">
                <a:latin typeface="Calibri"/>
                <a:ea typeface="Calibri"/>
                <a:cs typeface="Calibri"/>
                <a:sym typeface="Calibri"/>
              </a:rPr>
              <a:t>practical</a:t>
            </a:r>
            <a:r>
              <a:rPr lang="en-GB" sz="2000">
                <a:latin typeface="Calibri"/>
                <a:ea typeface="Calibri"/>
                <a:cs typeface="Calibri"/>
                <a:sym typeface="Calibri"/>
              </a:rPr>
              <a:t> tasks and explain why they have chosen these. </a:t>
            </a:r>
            <a:endParaRPr sz="2000">
              <a:latin typeface="Calibri"/>
              <a:ea typeface="Calibri"/>
              <a:cs typeface="Calibri"/>
              <a:sym typeface="Calibri"/>
            </a:endParaRPr>
          </a:p>
          <a:p>
            <a:pPr indent="-355600" lvl="0" marL="457200" rtl="0" algn="l">
              <a:lnSpc>
                <a:spcPct val="115000"/>
              </a:lnSpc>
              <a:spcBef>
                <a:spcPts val="0"/>
              </a:spcBef>
              <a:spcAft>
                <a:spcPts val="0"/>
              </a:spcAft>
              <a:buSzPts val="2000"/>
              <a:buFont typeface="Calibri"/>
              <a:buAutoNum type="arabicPeriod"/>
            </a:pPr>
            <a:r>
              <a:rPr b="1" lang="en-GB" sz="2000" u="sng">
                <a:latin typeface="Calibri"/>
                <a:ea typeface="Calibri"/>
                <a:cs typeface="Calibri"/>
                <a:sym typeface="Calibri"/>
              </a:rPr>
              <a:t>Evaluate</a:t>
            </a:r>
            <a:r>
              <a:rPr lang="en-GB" sz="2000">
                <a:latin typeface="Calibri"/>
                <a:ea typeface="Calibri"/>
                <a:cs typeface="Calibri"/>
                <a:sym typeface="Calibri"/>
              </a:rPr>
              <a:t>: discuss how well products work that have been created or already exist. </a:t>
            </a:r>
            <a:endParaRPr sz="2000">
              <a:latin typeface="Calibri"/>
              <a:ea typeface="Calibri"/>
              <a:cs typeface="Calibri"/>
              <a:sym typeface="Calibri"/>
            </a:endParaRPr>
          </a:p>
          <a:p>
            <a:pPr indent="-355600" lvl="0" marL="457200" rtl="0" algn="l">
              <a:lnSpc>
                <a:spcPct val="115000"/>
              </a:lnSpc>
              <a:spcBef>
                <a:spcPts val="0"/>
              </a:spcBef>
              <a:spcAft>
                <a:spcPts val="0"/>
              </a:spcAft>
              <a:buSzPts val="2000"/>
              <a:buFont typeface="Calibri"/>
              <a:buAutoNum type="arabicPeriod"/>
            </a:pPr>
            <a:r>
              <a:rPr b="1" lang="en-GB" sz="2000" u="sng">
                <a:latin typeface="Calibri"/>
                <a:ea typeface="Calibri"/>
                <a:cs typeface="Calibri"/>
                <a:sym typeface="Calibri"/>
              </a:rPr>
              <a:t>Technical knowledge</a:t>
            </a:r>
            <a:r>
              <a:rPr lang="en-GB" sz="2000">
                <a:latin typeface="Calibri"/>
                <a:ea typeface="Calibri"/>
                <a:cs typeface="Calibri"/>
                <a:sym typeface="Calibri"/>
              </a:rPr>
              <a:t>: </a:t>
            </a:r>
            <a:r>
              <a:rPr lang="en-GB" sz="2000">
                <a:latin typeface="Calibri"/>
                <a:ea typeface="Calibri"/>
                <a:cs typeface="Calibri"/>
                <a:sym typeface="Calibri"/>
              </a:rPr>
              <a:t>build</a:t>
            </a:r>
            <a:r>
              <a:rPr lang="en-GB" sz="2000">
                <a:latin typeface="Calibri"/>
                <a:ea typeface="Calibri"/>
                <a:cs typeface="Calibri"/>
                <a:sym typeface="Calibri"/>
              </a:rPr>
              <a:t> structures and explore mechanisms. </a:t>
            </a:r>
            <a:endParaRPr sz="2000">
              <a:latin typeface="Calibri"/>
              <a:ea typeface="Calibri"/>
              <a:cs typeface="Calibri"/>
              <a:sym typeface="Calibri"/>
            </a:endParaRPr>
          </a:p>
        </p:txBody>
      </p:sp>
      <p:pic>
        <p:nvPicPr>
          <p:cNvPr id="193" name="Google Shape;193;p31"/>
          <p:cNvPicPr preferRelativeResize="0"/>
          <p:nvPr/>
        </p:nvPicPr>
        <p:blipFill>
          <a:blip r:embed="rId3">
            <a:alphaModFix/>
          </a:blip>
          <a:stretch>
            <a:fillRect/>
          </a:stretch>
        </p:blipFill>
        <p:spPr>
          <a:xfrm>
            <a:off x="7771341" y="97988"/>
            <a:ext cx="1145525" cy="12667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3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199" name="Google Shape;199;p32"/>
          <p:cNvSpPr txBox="1"/>
          <p:nvPr>
            <p:ph idx="1" type="body"/>
          </p:nvPr>
        </p:nvSpPr>
        <p:spPr>
          <a:xfrm>
            <a:off x="311700" y="1017725"/>
            <a:ext cx="8520600" cy="3885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3471" u="sng">
                <a:latin typeface="Calibri"/>
                <a:ea typeface="Calibri"/>
                <a:cs typeface="Calibri"/>
                <a:sym typeface="Calibri"/>
              </a:rPr>
              <a:t>Art</a:t>
            </a:r>
            <a:r>
              <a:rPr lang="en-GB" sz="3471">
                <a:latin typeface="Calibri"/>
                <a:ea typeface="Calibri"/>
                <a:cs typeface="Calibri"/>
                <a:sym typeface="Calibri"/>
              </a:rPr>
              <a:t> - What does it mean? </a:t>
            </a:r>
            <a:endParaRPr sz="3471">
              <a:latin typeface="Calibri"/>
              <a:ea typeface="Calibri"/>
              <a:cs typeface="Calibri"/>
              <a:sym typeface="Calibri"/>
            </a:endParaRPr>
          </a:p>
          <a:p>
            <a:pPr indent="0" lvl="0" marL="0" rtl="0" algn="l">
              <a:spcBef>
                <a:spcPts val="0"/>
              </a:spcBef>
              <a:spcAft>
                <a:spcPts val="0"/>
              </a:spcAft>
              <a:buNone/>
            </a:pPr>
            <a:r>
              <a:rPr lang="en-GB" sz="2450">
                <a:solidFill>
                  <a:srgbClr val="111111"/>
                </a:solidFill>
                <a:highlight>
                  <a:srgbClr val="FFFFFF"/>
                </a:highlight>
                <a:latin typeface="Roboto"/>
                <a:ea typeface="Roboto"/>
                <a:cs typeface="Roboto"/>
                <a:sym typeface="Roboto"/>
              </a:rPr>
              <a:t>Art is the expression or application of human creative skill and imagination, typically in a visual form such as painting or sculpture, producing works to be appreciated primarily for their beauty or emotional power. </a:t>
            </a:r>
            <a:endParaRPr sz="3300">
              <a:latin typeface="Calibri"/>
              <a:ea typeface="Calibri"/>
              <a:cs typeface="Calibri"/>
              <a:sym typeface="Calibri"/>
            </a:endParaRPr>
          </a:p>
          <a:p>
            <a:pPr indent="0" lvl="0" marL="0" rtl="0" algn="l">
              <a:spcBef>
                <a:spcPts val="0"/>
              </a:spcBef>
              <a:spcAft>
                <a:spcPts val="0"/>
              </a:spcAft>
              <a:buNone/>
            </a:pPr>
            <a:r>
              <a:t/>
            </a:r>
            <a:endParaRPr sz="2716">
              <a:solidFill>
                <a:srgbClr val="333333"/>
              </a:solidFill>
              <a:latin typeface="Calibri"/>
              <a:ea typeface="Calibri"/>
              <a:cs typeface="Calibri"/>
              <a:sym typeface="Calibri"/>
            </a:endParaRPr>
          </a:p>
        </p:txBody>
      </p:sp>
      <p:pic>
        <p:nvPicPr>
          <p:cNvPr id="200" name="Google Shape;200;p32"/>
          <p:cNvPicPr preferRelativeResize="0"/>
          <p:nvPr/>
        </p:nvPicPr>
        <p:blipFill>
          <a:blip r:embed="rId3">
            <a:alphaModFix/>
          </a:blip>
          <a:stretch>
            <a:fillRect/>
          </a:stretch>
        </p:blipFill>
        <p:spPr>
          <a:xfrm>
            <a:off x="7540850" y="3611275"/>
            <a:ext cx="1291450" cy="12914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3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206" name="Google Shape;206;p33"/>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fontScale="92500" lnSpcReduction="20000"/>
          </a:bodyPr>
          <a:lstStyle/>
          <a:p>
            <a:pPr indent="0" lvl="0" marL="0" rtl="0" algn="ctr">
              <a:lnSpc>
                <a:spcPct val="115000"/>
              </a:lnSpc>
              <a:spcBef>
                <a:spcPts val="0"/>
              </a:spcBef>
              <a:spcAft>
                <a:spcPts val="0"/>
              </a:spcAft>
              <a:buSzPct val="59210"/>
              <a:buNone/>
            </a:pPr>
            <a:r>
              <a:rPr b="1" lang="en-GB" sz="3040" u="sng">
                <a:latin typeface="Calibri"/>
                <a:ea typeface="Calibri"/>
                <a:cs typeface="Calibri"/>
                <a:sym typeface="Calibri"/>
              </a:rPr>
              <a:t>Art</a:t>
            </a:r>
            <a:r>
              <a:rPr lang="en-GB" sz="3040">
                <a:latin typeface="Calibri"/>
                <a:ea typeface="Calibri"/>
                <a:cs typeface="Calibri"/>
                <a:sym typeface="Calibri"/>
              </a:rPr>
              <a:t> - what skill do we need to be an artist ? </a:t>
            </a:r>
            <a:endParaRPr sz="2440">
              <a:latin typeface="Calibri"/>
              <a:ea typeface="Calibri"/>
              <a:cs typeface="Calibri"/>
              <a:sym typeface="Calibri"/>
            </a:endParaRPr>
          </a:p>
          <a:p>
            <a:pPr indent="0" lvl="0" marL="0" rtl="0" algn="l">
              <a:lnSpc>
                <a:spcPct val="115000"/>
              </a:lnSpc>
              <a:spcBef>
                <a:spcPts val="1200"/>
              </a:spcBef>
              <a:spcAft>
                <a:spcPts val="0"/>
              </a:spcAft>
              <a:buSzPct val="75000"/>
              <a:buNone/>
            </a:pPr>
            <a:r>
              <a:rPr b="1" lang="en-GB" sz="2400" u="sng">
                <a:latin typeface="Calibri"/>
                <a:ea typeface="Calibri"/>
                <a:cs typeface="Calibri"/>
                <a:sym typeface="Calibri"/>
              </a:rPr>
              <a:t>Skills</a:t>
            </a:r>
            <a:endParaRPr sz="2400">
              <a:latin typeface="Calibri"/>
              <a:ea typeface="Calibri"/>
              <a:cs typeface="Calibri"/>
              <a:sym typeface="Calibri"/>
            </a:endParaRPr>
          </a:p>
          <a:p>
            <a:pPr indent="-351109" lvl="0" marL="457200" rtl="0" algn="l">
              <a:lnSpc>
                <a:spcPct val="115000"/>
              </a:lnSpc>
              <a:spcBef>
                <a:spcPts val="1200"/>
              </a:spcBef>
              <a:spcAft>
                <a:spcPts val="0"/>
              </a:spcAft>
              <a:buSzPct val="100000"/>
              <a:buFont typeface="Calibri"/>
              <a:buAutoNum type="arabicPeriod"/>
            </a:pPr>
            <a:r>
              <a:rPr b="1" lang="en-GB" sz="2085" u="sng"/>
              <a:t>Practical</a:t>
            </a:r>
            <a:r>
              <a:rPr lang="en-GB" sz="2085"/>
              <a:t>: creatively use materials in drawing, sculpture and painting to share ideas</a:t>
            </a:r>
            <a:endParaRPr sz="2085"/>
          </a:p>
          <a:p>
            <a:pPr indent="-351109" lvl="0" marL="457200" rtl="0" algn="l">
              <a:lnSpc>
                <a:spcPct val="115000"/>
              </a:lnSpc>
              <a:spcBef>
                <a:spcPts val="0"/>
              </a:spcBef>
              <a:spcAft>
                <a:spcPts val="0"/>
              </a:spcAft>
              <a:buSzPct val="100000"/>
              <a:buAutoNum type="arabicPeriod"/>
            </a:pPr>
            <a:r>
              <a:rPr b="1" lang="en-GB" sz="2085" u="sng"/>
              <a:t>Theoretical</a:t>
            </a:r>
            <a:r>
              <a:rPr lang="en-GB" sz="2085"/>
              <a:t>: look at the differences and similarities in an </a:t>
            </a:r>
            <a:r>
              <a:rPr lang="en-GB" sz="2085"/>
              <a:t>artists</a:t>
            </a:r>
            <a:r>
              <a:rPr lang="en-GB" sz="2085"/>
              <a:t> work</a:t>
            </a:r>
            <a:endParaRPr sz="2085"/>
          </a:p>
          <a:p>
            <a:pPr indent="-351109" lvl="0" marL="457200" rtl="0" algn="l">
              <a:lnSpc>
                <a:spcPct val="115000"/>
              </a:lnSpc>
              <a:spcBef>
                <a:spcPts val="0"/>
              </a:spcBef>
              <a:spcAft>
                <a:spcPts val="0"/>
              </a:spcAft>
              <a:buSzPct val="100000"/>
              <a:buFont typeface="Calibri"/>
              <a:buAutoNum type="arabicPeriod"/>
            </a:pPr>
            <a:r>
              <a:rPr b="1" lang="en-GB" sz="2085" u="sng"/>
              <a:t>Describe</a:t>
            </a:r>
            <a:r>
              <a:rPr lang="en-GB" sz="2085"/>
              <a:t>: features of their own and other peoples artwork</a:t>
            </a:r>
            <a:endParaRPr sz="2085"/>
          </a:p>
          <a:p>
            <a:pPr indent="-351109" lvl="0" marL="457200" rtl="0" algn="l">
              <a:lnSpc>
                <a:spcPct val="115000"/>
              </a:lnSpc>
              <a:spcBef>
                <a:spcPts val="0"/>
              </a:spcBef>
              <a:spcAft>
                <a:spcPts val="0"/>
              </a:spcAft>
              <a:buSzPct val="100000"/>
              <a:buAutoNum type="arabicPeriod"/>
            </a:pPr>
            <a:r>
              <a:rPr b="1" lang="en-GB" sz="2085" u="sng"/>
              <a:t>Evaluate</a:t>
            </a:r>
            <a:r>
              <a:rPr lang="en-GB" sz="2085"/>
              <a:t>: find out the messages and stories in art work and why it has been made</a:t>
            </a:r>
            <a:endParaRPr sz="2085"/>
          </a:p>
          <a:p>
            <a:pPr indent="-351109" lvl="0" marL="457200" rtl="0" algn="l">
              <a:lnSpc>
                <a:spcPct val="115000"/>
              </a:lnSpc>
              <a:spcBef>
                <a:spcPts val="0"/>
              </a:spcBef>
              <a:spcAft>
                <a:spcPts val="0"/>
              </a:spcAft>
              <a:buSzPct val="100000"/>
              <a:buAutoNum type="arabicPeriod"/>
            </a:pPr>
            <a:r>
              <a:rPr b="1" lang="en-GB" sz="2085" u="sng"/>
              <a:t>Analyse</a:t>
            </a:r>
            <a:r>
              <a:rPr lang="en-GB" sz="2085"/>
              <a:t>: how and why art is made</a:t>
            </a:r>
            <a:endParaRPr sz="2085"/>
          </a:p>
          <a:p>
            <a:pPr indent="0" lvl="0" marL="0" rtl="0" algn="l">
              <a:lnSpc>
                <a:spcPct val="115000"/>
              </a:lnSpc>
              <a:spcBef>
                <a:spcPts val="1200"/>
              </a:spcBef>
              <a:spcAft>
                <a:spcPts val="0"/>
              </a:spcAft>
              <a:buNone/>
            </a:pPr>
            <a:r>
              <a:t/>
            </a:r>
            <a:endParaRPr/>
          </a:p>
        </p:txBody>
      </p:sp>
      <p:pic>
        <p:nvPicPr>
          <p:cNvPr id="207" name="Google Shape;207;p33"/>
          <p:cNvPicPr preferRelativeResize="0"/>
          <p:nvPr/>
        </p:nvPicPr>
        <p:blipFill>
          <a:blip r:embed="rId3">
            <a:alphaModFix/>
          </a:blip>
          <a:stretch>
            <a:fillRect/>
          </a:stretch>
        </p:blipFill>
        <p:spPr>
          <a:xfrm>
            <a:off x="7440650" y="271350"/>
            <a:ext cx="1291450" cy="12914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3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Subjects PowerPoint</a:t>
            </a:r>
            <a:endParaRPr b="1" u="sng"/>
          </a:p>
        </p:txBody>
      </p:sp>
      <p:sp>
        <p:nvSpPr>
          <p:cNvPr id="213" name="Google Shape;213;p34"/>
          <p:cNvSpPr txBox="1"/>
          <p:nvPr>
            <p:ph idx="1" type="body"/>
          </p:nvPr>
        </p:nvSpPr>
        <p:spPr>
          <a:xfrm>
            <a:off x="311700" y="1234075"/>
            <a:ext cx="8520600" cy="38205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2300" u="sng">
                <a:latin typeface="Calibri"/>
                <a:ea typeface="Calibri"/>
                <a:cs typeface="Calibri"/>
                <a:sym typeface="Calibri"/>
              </a:rPr>
              <a:t>PE - Physical Education</a:t>
            </a:r>
            <a:r>
              <a:rPr lang="en-GB" sz="2300">
                <a:latin typeface="Calibri"/>
                <a:ea typeface="Calibri"/>
                <a:cs typeface="Calibri"/>
                <a:sym typeface="Calibri"/>
              </a:rPr>
              <a:t> - What does it mean?</a:t>
            </a:r>
            <a:endParaRPr sz="2300">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0" lvl="0" marL="0" rtl="0" algn="l">
              <a:spcBef>
                <a:spcPts val="0"/>
              </a:spcBef>
              <a:spcAft>
                <a:spcPts val="0"/>
              </a:spcAft>
              <a:buNone/>
            </a:pPr>
            <a:r>
              <a:rPr lang="en-GB">
                <a:latin typeface="Calibri"/>
                <a:ea typeface="Calibri"/>
                <a:cs typeface="Calibri"/>
                <a:sym typeface="Calibri"/>
              </a:rPr>
              <a:t>P</a:t>
            </a:r>
            <a:r>
              <a:rPr lang="en-GB">
                <a:latin typeface="Calibri"/>
                <a:ea typeface="Calibri"/>
                <a:cs typeface="Calibri"/>
                <a:sym typeface="Calibri"/>
              </a:rPr>
              <a:t>hysical education inspires all pupils to succeed and excel in competitive sport and other physically-demanding activities as well as promoting healthy, active lifestyles. </a:t>
            </a:r>
            <a:endParaRPr>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0" lvl="0" marL="0" rtl="0" algn="l">
              <a:spcBef>
                <a:spcPts val="0"/>
              </a:spcBef>
              <a:spcAft>
                <a:spcPts val="0"/>
              </a:spcAft>
              <a:buNone/>
            </a:pPr>
            <a:r>
              <a:rPr lang="en-GB">
                <a:latin typeface="Calibri"/>
                <a:ea typeface="Calibri"/>
                <a:cs typeface="Calibri"/>
                <a:sym typeface="Calibri"/>
              </a:rPr>
              <a:t>Being physically confident supports health and wellbeing. Through PE lessons as well as extra-curricular sport and whole school ethos, children build character and embed values such as </a:t>
            </a:r>
            <a:r>
              <a:rPr lang="en-GB">
                <a:latin typeface="Calibri"/>
                <a:ea typeface="Calibri"/>
                <a:cs typeface="Calibri"/>
                <a:sym typeface="Calibri"/>
              </a:rPr>
              <a:t>resilience, </a:t>
            </a:r>
            <a:r>
              <a:rPr lang="en-GB">
                <a:latin typeface="Calibri"/>
                <a:ea typeface="Calibri"/>
                <a:cs typeface="Calibri"/>
                <a:sym typeface="Calibri"/>
              </a:rPr>
              <a:t>fairness and respect.</a:t>
            </a:r>
            <a:endParaRPr>
              <a:latin typeface="Calibri"/>
              <a:ea typeface="Calibri"/>
              <a:cs typeface="Calibri"/>
              <a:sym typeface="Calibri"/>
            </a:endParaRPr>
          </a:p>
        </p:txBody>
      </p:sp>
      <p:pic>
        <p:nvPicPr>
          <p:cNvPr id="214" name="Google Shape;214;p34"/>
          <p:cNvPicPr preferRelativeResize="0"/>
          <p:nvPr/>
        </p:nvPicPr>
        <p:blipFill>
          <a:blip r:embed="rId3">
            <a:alphaModFix/>
          </a:blip>
          <a:stretch>
            <a:fillRect/>
          </a:stretch>
        </p:blipFill>
        <p:spPr>
          <a:xfrm>
            <a:off x="7226226" y="3593475"/>
            <a:ext cx="1446475" cy="13830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3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220" name="Google Shape;220;p35"/>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fontScale="92500" lnSpcReduction="10000"/>
          </a:bodyPr>
          <a:lstStyle/>
          <a:p>
            <a:pPr indent="0" lvl="0" marL="0" rtl="0" algn="ctr">
              <a:lnSpc>
                <a:spcPct val="115000"/>
              </a:lnSpc>
              <a:spcBef>
                <a:spcPts val="0"/>
              </a:spcBef>
              <a:spcAft>
                <a:spcPts val="0"/>
              </a:spcAft>
              <a:buSzPct val="75000"/>
              <a:buNone/>
            </a:pPr>
            <a:r>
              <a:rPr b="1" lang="en-GB" sz="2400" u="sng">
                <a:latin typeface="Calibri"/>
                <a:ea typeface="Calibri"/>
                <a:cs typeface="Calibri"/>
                <a:sym typeface="Calibri"/>
              </a:rPr>
              <a:t>Physical Education</a:t>
            </a:r>
            <a:r>
              <a:rPr lang="en-GB" sz="2400">
                <a:latin typeface="Calibri"/>
                <a:ea typeface="Calibri"/>
                <a:cs typeface="Calibri"/>
                <a:sym typeface="Calibri"/>
              </a:rPr>
              <a:t> - what skill do we need to be an </a:t>
            </a:r>
            <a:r>
              <a:rPr lang="en-GB" sz="2400">
                <a:latin typeface="Calibri"/>
                <a:ea typeface="Calibri"/>
                <a:cs typeface="Calibri"/>
                <a:sym typeface="Calibri"/>
              </a:rPr>
              <a:t>athlete</a:t>
            </a:r>
            <a:r>
              <a:rPr lang="en-GB" sz="2400">
                <a:latin typeface="Calibri"/>
                <a:ea typeface="Calibri"/>
                <a:cs typeface="Calibri"/>
                <a:sym typeface="Calibri"/>
              </a:rPr>
              <a:t>? </a:t>
            </a:r>
            <a:endParaRPr sz="2400">
              <a:latin typeface="Calibri"/>
              <a:ea typeface="Calibri"/>
              <a:cs typeface="Calibri"/>
              <a:sym typeface="Calibri"/>
            </a:endParaRPr>
          </a:p>
          <a:p>
            <a:pPr indent="0" lvl="0" marL="0" rtl="0" algn="l">
              <a:lnSpc>
                <a:spcPct val="115000"/>
              </a:lnSpc>
              <a:spcBef>
                <a:spcPts val="1200"/>
              </a:spcBef>
              <a:spcAft>
                <a:spcPts val="0"/>
              </a:spcAft>
              <a:buSzPct val="75000"/>
              <a:buNone/>
            </a:pPr>
            <a:r>
              <a:rPr b="1" lang="en-GB" sz="2400" u="sng">
                <a:latin typeface="Calibri"/>
                <a:ea typeface="Calibri"/>
                <a:cs typeface="Calibri"/>
                <a:sym typeface="Calibri"/>
              </a:rPr>
              <a:t>Skills</a:t>
            </a:r>
            <a:r>
              <a:rPr lang="en-GB">
                <a:latin typeface="Calibri"/>
                <a:ea typeface="Calibri"/>
                <a:cs typeface="Calibri"/>
                <a:sym typeface="Calibri"/>
              </a:rPr>
              <a:t>: </a:t>
            </a:r>
            <a:endParaRPr>
              <a:latin typeface="Calibri"/>
              <a:ea typeface="Calibri"/>
              <a:cs typeface="Calibri"/>
              <a:sym typeface="Calibri"/>
            </a:endParaRPr>
          </a:p>
          <a:p>
            <a:pPr indent="-334327" lvl="0" marL="457200" rtl="0" algn="l">
              <a:lnSpc>
                <a:spcPct val="115000"/>
              </a:lnSpc>
              <a:spcBef>
                <a:spcPts val="1200"/>
              </a:spcBef>
              <a:spcAft>
                <a:spcPts val="0"/>
              </a:spcAft>
              <a:buSzPct val="100000"/>
              <a:buFont typeface="Calibri"/>
              <a:buAutoNum type="arabicPeriod"/>
            </a:pPr>
            <a:r>
              <a:rPr b="1" lang="en-GB" u="sng">
                <a:latin typeface="Calibri"/>
                <a:ea typeface="Calibri"/>
                <a:cs typeface="Calibri"/>
                <a:sym typeface="Calibri"/>
              </a:rPr>
              <a:t>Physical Skills</a:t>
            </a:r>
            <a:r>
              <a:rPr lang="en-GB">
                <a:latin typeface="Calibri"/>
                <a:ea typeface="Calibri"/>
                <a:cs typeface="Calibri"/>
                <a:sym typeface="Calibri"/>
              </a:rPr>
              <a:t>: development of fundamental movement skills including: balance, ball skills, jumping and landing, sending and recieving and footwork with fluency and performance.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Social Skills</a:t>
            </a:r>
            <a:r>
              <a:rPr lang="en-GB">
                <a:latin typeface="Calibri"/>
                <a:ea typeface="Calibri"/>
                <a:cs typeface="Calibri"/>
                <a:sym typeface="Calibri"/>
              </a:rPr>
              <a:t>: to be able to lead, organise and improve others, help, understand and play with others.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Personal  Skills</a:t>
            </a:r>
            <a:r>
              <a:rPr lang="en-GB">
                <a:latin typeface="Calibri"/>
                <a:ea typeface="Calibri"/>
                <a:cs typeface="Calibri"/>
                <a:sym typeface="Calibri"/>
              </a:rPr>
              <a:t>: to take responsibility and embrace challenge, stay on track and keep trying.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Thinking Skills</a:t>
            </a:r>
            <a:r>
              <a:rPr lang="en-GB">
                <a:latin typeface="Calibri"/>
                <a:ea typeface="Calibri"/>
                <a:cs typeface="Calibri"/>
                <a:sym typeface="Calibri"/>
              </a:rPr>
              <a:t>: to be able to analyse performance, make good decisions and describe how to improve and why.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Creative Skills</a:t>
            </a:r>
            <a:r>
              <a:rPr lang="en-GB">
                <a:latin typeface="Calibri"/>
                <a:ea typeface="Calibri"/>
                <a:cs typeface="Calibri"/>
                <a:sym typeface="Calibri"/>
              </a:rPr>
              <a:t>: to observe, explore, compare, refine and adapt and adjust.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Health and Fitness</a:t>
            </a:r>
            <a:r>
              <a:rPr lang="en-GB">
                <a:latin typeface="Calibri"/>
                <a:ea typeface="Calibri"/>
                <a:cs typeface="Calibri"/>
                <a:sym typeface="Calibri"/>
              </a:rPr>
              <a:t>: to explain how to exercise, prepare for activity and plan your fitness. </a:t>
            </a:r>
            <a:endParaRPr>
              <a:latin typeface="Calibri"/>
              <a:ea typeface="Calibri"/>
              <a:cs typeface="Calibri"/>
              <a:sym typeface="Calibri"/>
            </a:endParaRPr>
          </a:p>
        </p:txBody>
      </p:sp>
      <p:pic>
        <p:nvPicPr>
          <p:cNvPr id="221" name="Google Shape;221;p35"/>
          <p:cNvPicPr preferRelativeResize="0"/>
          <p:nvPr/>
        </p:nvPicPr>
        <p:blipFill>
          <a:blip r:embed="rId3">
            <a:alphaModFix/>
          </a:blip>
          <a:stretch>
            <a:fillRect/>
          </a:stretch>
        </p:blipFill>
        <p:spPr>
          <a:xfrm>
            <a:off x="7758050" y="158662"/>
            <a:ext cx="1197950" cy="114542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3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227" name="Google Shape;227;p36"/>
          <p:cNvSpPr txBox="1"/>
          <p:nvPr>
            <p:ph idx="1" type="body"/>
          </p:nvPr>
        </p:nvSpPr>
        <p:spPr>
          <a:xfrm>
            <a:off x="311700" y="1017725"/>
            <a:ext cx="8520600" cy="3885000"/>
          </a:xfrm>
          <a:prstGeom prst="rect">
            <a:avLst/>
          </a:prstGeom>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GB" sz="3471" u="sng">
                <a:latin typeface="Calibri"/>
                <a:ea typeface="Calibri"/>
                <a:cs typeface="Calibri"/>
                <a:sym typeface="Calibri"/>
              </a:rPr>
              <a:t>PSHE </a:t>
            </a:r>
            <a:r>
              <a:rPr lang="en-GB" sz="3471">
                <a:latin typeface="Calibri"/>
                <a:ea typeface="Calibri"/>
                <a:cs typeface="Calibri"/>
                <a:sym typeface="Calibri"/>
              </a:rPr>
              <a:t>- What does it mean? </a:t>
            </a:r>
            <a:endParaRPr sz="3471">
              <a:latin typeface="Calibri"/>
              <a:ea typeface="Calibri"/>
              <a:cs typeface="Calibri"/>
              <a:sym typeface="Calibri"/>
            </a:endParaRPr>
          </a:p>
          <a:p>
            <a:pPr indent="0" lvl="0" marL="0" rtl="0" algn="l">
              <a:spcBef>
                <a:spcPts val="0"/>
              </a:spcBef>
              <a:spcAft>
                <a:spcPts val="0"/>
              </a:spcAft>
              <a:buNone/>
            </a:pPr>
            <a:r>
              <a:t/>
            </a:r>
            <a:endParaRPr sz="1900">
              <a:latin typeface="Calibri"/>
              <a:ea typeface="Calibri"/>
              <a:cs typeface="Calibri"/>
              <a:sym typeface="Calibri"/>
            </a:endParaRPr>
          </a:p>
          <a:p>
            <a:pPr indent="0" lvl="0" marL="0" rtl="0" algn="l">
              <a:spcBef>
                <a:spcPts val="0"/>
              </a:spcBef>
              <a:spcAft>
                <a:spcPts val="0"/>
              </a:spcAft>
              <a:buNone/>
            </a:pPr>
            <a:r>
              <a:rPr lang="en-GB" sz="1900">
                <a:latin typeface="Calibri"/>
                <a:ea typeface="Calibri"/>
                <a:cs typeface="Calibri"/>
                <a:sym typeface="Calibri"/>
              </a:rPr>
              <a:t>PSHE is Personal, social, health and economic education.  It </a:t>
            </a:r>
            <a:r>
              <a:rPr lang="en-GB">
                <a:solidFill>
                  <a:srgbClr val="333333"/>
                </a:solidFill>
                <a:latin typeface="Calibri"/>
                <a:ea typeface="Calibri"/>
                <a:cs typeface="Calibri"/>
                <a:sym typeface="Calibri"/>
              </a:rPr>
              <a:t>teaches c</a:t>
            </a:r>
            <a:r>
              <a:rPr lang="en-GB" sz="1900">
                <a:solidFill>
                  <a:srgbClr val="333333"/>
                </a:solidFill>
                <a:latin typeface="Calibri"/>
                <a:ea typeface="Calibri"/>
                <a:cs typeface="Calibri"/>
                <a:sym typeface="Calibri"/>
              </a:rPr>
              <a:t>hildren and young people how stay healthy, safe and prepared for life – and work – in modern Britain. </a:t>
            </a:r>
            <a:endParaRPr sz="1900">
              <a:solidFill>
                <a:srgbClr val="333333"/>
              </a:solidFill>
              <a:latin typeface="Calibri"/>
              <a:ea typeface="Calibri"/>
              <a:cs typeface="Calibri"/>
              <a:sym typeface="Calibri"/>
            </a:endParaRPr>
          </a:p>
          <a:p>
            <a:pPr indent="0" lvl="0" marL="0" rtl="0" algn="l">
              <a:spcBef>
                <a:spcPts val="0"/>
              </a:spcBef>
              <a:spcAft>
                <a:spcPts val="0"/>
              </a:spcAft>
              <a:buNone/>
            </a:pPr>
            <a:r>
              <a:t/>
            </a:r>
            <a:endParaRPr sz="1900">
              <a:solidFill>
                <a:srgbClr val="333333"/>
              </a:solidFill>
              <a:latin typeface="Calibri"/>
              <a:ea typeface="Calibri"/>
              <a:cs typeface="Calibri"/>
              <a:sym typeface="Calibri"/>
            </a:endParaRPr>
          </a:p>
          <a:p>
            <a:pPr indent="0" lvl="0" marL="0" rtl="0" algn="l">
              <a:spcBef>
                <a:spcPts val="0"/>
              </a:spcBef>
              <a:spcAft>
                <a:spcPts val="0"/>
              </a:spcAft>
              <a:buNone/>
            </a:pPr>
            <a:r>
              <a:rPr lang="en-GB" sz="1900">
                <a:solidFill>
                  <a:srgbClr val="333333"/>
                </a:solidFill>
                <a:latin typeface="Calibri"/>
                <a:ea typeface="Calibri"/>
                <a:cs typeface="Calibri"/>
                <a:sym typeface="Calibri"/>
              </a:rPr>
              <a:t>PSHE teaches children to:-</a:t>
            </a:r>
            <a:endParaRPr sz="1900">
              <a:solidFill>
                <a:srgbClr val="333333"/>
              </a:solidFill>
              <a:latin typeface="Calibri"/>
              <a:ea typeface="Calibri"/>
              <a:cs typeface="Calibri"/>
              <a:sym typeface="Calibri"/>
            </a:endParaRPr>
          </a:p>
          <a:p>
            <a:pPr indent="-337425" lvl="0" marL="457200" marR="381000" rtl="0" algn="l">
              <a:spcBef>
                <a:spcPts val="2300"/>
              </a:spcBef>
              <a:spcAft>
                <a:spcPts val="0"/>
              </a:spcAft>
              <a:buClr>
                <a:srgbClr val="333333"/>
              </a:buClr>
              <a:buSzPct val="100000"/>
              <a:buFont typeface="Calibri"/>
              <a:buChar char="●"/>
            </a:pPr>
            <a:r>
              <a:rPr lang="en-GB" sz="2016">
                <a:solidFill>
                  <a:srgbClr val="333333"/>
                </a:solidFill>
                <a:highlight>
                  <a:srgbClr val="FFFFFF"/>
                </a:highlight>
                <a:latin typeface="Calibri"/>
                <a:ea typeface="Calibri"/>
                <a:cs typeface="Calibri"/>
                <a:sym typeface="Calibri"/>
              </a:rPr>
              <a:t>Take individual responsibility for their physical and mental wellbeing;</a:t>
            </a:r>
            <a:endParaRPr sz="2016">
              <a:solidFill>
                <a:srgbClr val="333333"/>
              </a:solidFill>
              <a:highlight>
                <a:srgbClr val="FFFFFF"/>
              </a:highlight>
              <a:latin typeface="Calibri"/>
              <a:ea typeface="Calibri"/>
              <a:cs typeface="Calibri"/>
              <a:sym typeface="Calibri"/>
            </a:endParaRPr>
          </a:p>
          <a:p>
            <a:pPr indent="-337425" lvl="0" marL="457200" marR="381000" rtl="0" algn="l">
              <a:spcBef>
                <a:spcPts val="0"/>
              </a:spcBef>
              <a:spcAft>
                <a:spcPts val="0"/>
              </a:spcAft>
              <a:buClr>
                <a:srgbClr val="333333"/>
              </a:buClr>
              <a:buSzPct val="100000"/>
              <a:buFont typeface="Calibri"/>
              <a:buChar char="●"/>
            </a:pPr>
            <a:r>
              <a:rPr lang="en-GB" sz="2016">
                <a:solidFill>
                  <a:srgbClr val="333333"/>
                </a:solidFill>
                <a:highlight>
                  <a:srgbClr val="FFFFFF"/>
                </a:highlight>
                <a:latin typeface="Calibri"/>
                <a:ea typeface="Calibri"/>
                <a:cs typeface="Calibri"/>
                <a:sym typeface="Calibri"/>
              </a:rPr>
              <a:t>understand the risks of drugs and alcohol and how to stay safe online;</a:t>
            </a:r>
            <a:endParaRPr sz="2016">
              <a:solidFill>
                <a:srgbClr val="333333"/>
              </a:solidFill>
              <a:highlight>
                <a:srgbClr val="FFFFFF"/>
              </a:highlight>
              <a:latin typeface="Calibri"/>
              <a:ea typeface="Calibri"/>
              <a:cs typeface="Calibri"/>
              <a:sym typeface="Calibri"/>
            </a:endParaRPr>
          </a:p>
          <a:p>
            <a:pPr indent="-337425" lvl="0" marL="457200" marR="381000" rtl="0" algn="l">
              <a:spcBef>
                <a:spcPts val="0"/>
              </a:spcBef>
              <a:spcAft>
                <a:spcPts val="0"/>
              </a:spcAft>
              <a:buClr>
                <a:srgbClr val="333333"/>
              </a:buClr>
              <a:buSzPct val="100000"/>
              <a:buFont typeface="Calibri"/>
              <a:buChar char="●"/>
            </a:pPr>
            <a:r>
              <a:rPr lang="en-GB" sz="2016">
                <a:solidFill>
                  <a:srgbClr val="333333"/>
                </a:solidFill>
                <a:highlight>
                  <a:srgbClr val="FFFFFF"/>
                </a:highlight>
                <a:latin typeface="Calibri"/>
                <a:ea typeface="Calibri"/>
                <a:cs typeface="Calibri"/>
                <a:sym typeface="Calibri"/>
              </a:rPr>
              <a:t>develop resilience, independence and responsibility;</a:t>
            </a:r>
            <a:endParaRPr sz="2016">
              <a:solidFill>
                <a:srgbClr val="333333"/>
              </a:solidFill>
              <a:highlight>
                <a:srgbClr val="FFFFFF"/>
              </a:highlight>
              <a:latin typeface="Calibri"/>
              <a:ea typeface="Calibri"/>
              <a:cs typeface="Calibri"/>
              <a:sym typeface="Calibri"/>
            </a:endParaRPr>
          </a:p>
          <a:p>
            <a:pPr indent="-337425" lvl="0" marL="457200" marR="381000" rtl="0" algn="l">
              <a:spcBef>
                <a:spcPts val="0"/>
              </a:spcBef>
              <a:spcAft>
                <a:spcPts val="0"/>
              </a:spcAft>
              <a:buClr>
                <a:srgbClr val="333333"/>
              </a:buClr>
              <a:buSzPct val="100000"/>
              <a:buFont typeface="Calibri"/>
              <a:buChar char="●"/>
            </a:pPr>
            <a:r>
              <a:rPr lang="en-GB" sz="2016">
                <a:solidFill>
                  <a:srgbClr val="333333"/>
                </a:solidFill>
                <a:highlight>
                  <a:srgbClr val="FFFFFF"/>
                </a:highlight>
                <a:latin typeface="Calibri"/>
                <a:ea typeface="Calibri"/>
                <a:cs typeface="Calibri"/>
                <a:sym typeface="Calibri"/>
              </a:rPr>
              <a:t>develop the personal and social skills required to succeed in commerce and industry;</a:t>
            </a:r>
            <a:endParaRPr sz="2016">
              <a:solidFill>
                <a:srgbClr val="333333"/>
              </a:solidFill>
              <a:highlight>
                <a:srgbClr val="FFFFFF"/>
              </a:highlight>
              <a:latin typeface="Calibri"/>
              <a:ea typeface="Calibri"/>
              <a:cs typeface="Calibri"/>
              <a:sym typeface="Calibri"/>
            </a:endParaRPr>
          </a:p>
          <a:p>
            <a:pPr indent="-337425" lvl="0" marL="457200" marR="381000" rtl="0" algn="l">
              <a:spcBef>
                <a:spcPts val="0"/>
              </a:spcBef>
              <a:spcAft>
                <a:spcPts val="0"/>
              </a:spcAft>
              <a:buClr>
                <a:srgbClr val="333333"/>
              </a:buClr>
              <a:buSzPct val="100000"/>
              <a:buFont typeface="Calibri"/>
              <a:buChar char="●"/>
            </a:pPr>
            <a:r>
              <a:rPr lang="en-GB" sz="2016">
                <a:solidFill>
                  <a:srgbClr val="333333"/>
                </a:solidFill>
                <a:highlight>
                  <a:srgbClr val="FFFFFF"/>
                </a:highlight>
                <a:latin typeface="Calibri"/>
                <a:ea typeface="Calibri"/>
                <a:cs typeface="Calibri"/>
                <a:sym typeface="Calibri"/>
              </a:rPr>
              <a:t>identify misleading information and be critical of misleading news or views they might encounter.</a:t>
            </a:r>
            <a:endParaRPr sz="2716">
              <a:solidFill>
                <a:srgbClr val="333333"/>
              </a:solidFill>
              <a:latin typeface="Calibri"/>
              <a:ea typeface="Calibri"/>
              <a:cs typeface="Calibri"/>
              <a:sym typeface="Calibri"/>
            </a:endParaRPr>
          </a:p>
        </p:txBody>
      </p:sp>
      <p:pic>
        <p:nvPicPr>
          <p:cNvPr id="228" name="Google Shape;228;p36"/>
          <p:cNvPicPr preferRelativeResize="0"/>
          <p:nvPr/>
        </p:nvPicPr>
        <p:blipFill>
          <a:blip r:embed="rId3">
            <a:alphaModFix/>
          </a:blip>
          <a:stretch>
            <a:fillRect/>
          </a:stretch>
        </p:blipFill>
        <p:spPr>
          <a:xfrm>
            <a:off x="7245850" y="76125"/>
            <a:ext cx="1586449" cy="15864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